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  <p:sldMasterId id="2147483664" r:id="rId6"/>
    <p:sldMasterId id="2147483676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</p:sldIdLst>
  <p:sldSz cy="6858000" cx="12192000"/>
  <p:notesSz cx="6797675" cy="9926625"/>
  <p:embeddedFontLst>
    <p:embeddedFont>
      <p:font typeface="Raleway"/>
      <p:regular r:id="rId54"/>
      <p:bold r:id="rId55"/>
      <p:italic r:id="rId56"/>
      <p:boldItalic r:id="rId57"/>
    </p:embeddedFont>
    <p:embeddedFont>
      <p:font typeface="Book Antiqua"/>
      <p:regular r:id="rId58"/>
      <p:bold r:id="rId59"/>
      <p:italic r:id="rId60"/>
      <p:boldItalic r:id="rId6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62" roundtripDataSignature="AMtx7mjgIcJHIbQHu+Oe5Pyg/PTtRpMh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2ED2E4E-A0B3-4ED5-9D68-73ECADBAA9A7}">
  <a:tblStyle styleId="{F2ED2E4E-A0B3-4ED5-9D68-73ECADBAA9A7}" styleName="Table_0">
    <a:wholeTbl>
      <a:tcTxStyle b="off" i="off">
        <a:font>
          <a:latin typeface="Book Antiqua"/>
          <a:ea typeface="Book Antiqua"/>
          <a:cs typeface="Book Antiqua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6E6E6"/>
          </a:solidFill>
        </a:fill>
      </a:tcStyle>
    </a:wholeTbl>
    <a:band1H>
      <a:tcTxStyle/>
      <a:tcStyle>
        <a:fill>
          <a:solidFill>
            <a:srgbClr val="CACACA"/>
          </a:solidFill>
        </a:fill>
      </a:tcStyle>
    </a:band1H>
    <a:band2H>
      <a:tcTxStyle/>
    </a:band2H>
    <a:band1V>
      <a:tcTxStyle/>
      <a:tcStyle>
        <a:fill>
          <a:solidFill>
            <a:srgbClr val="CACACA"/>
          </a:solidFill>
        </a:fill>
      </a:tcStyle>
    </a:band1V>
    <a:band2V>
      <a:tcTxStyle/>
    </a:band2V>
    <a:lastCol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fill>
          <a:solidFill>
            <a:schemeClr val="dk1"/>
          </a:solidFill>
        </a:fill>
      </a:tcStyle>
    </a:lastCol>
    <a:firstCol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fill>
          <a:solidFill>
            <a:schemeClr val="dk1"/>
          </a:solidFill>
        </a:fill>
      </a:tcStyle>
    </a:firstCol>
    <a:lastRow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dk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Book Antiqua"/>
          <a:ea typeface="Book Antiqua"/>
          <a:cs typeface="Book Antiqua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dk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2.xml"/><Relationship Id="rId42" Type="http://schemas.openxmlformats.org/officeDocument/2006/relationships/slide" Target="slides/slide34.xml"/><Relationship Id="rId41" Type="http://schemas.openxmlformats.org/officeDocument/2006/relationships/slide" Target="slides/slide33.xml"/><Relationship Id="rId44" Type="http://schemas.openxmlformats.org/officeDocument/2006/relationships/slide" Target="slides/slide36.xml"/><Relationship Id="rId43" Type="http://schemas.openxmlformats.org/officeDocument/2006/relationships/slide" Target="slides/slide35.xml"/><Relationship Id="rId46" Type="http://schemas.openxmlformats.org/officeDocument/2006/relationships/slide" Target="slides/slide38.xml"/><Relationship Id="rId45" Type="http://schemas.openxmlformats.org/officeDocument/2006/relationships/slide" Target="slides/slide3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48" Type="http://schemas.openxmlformats.org/officeDocument/2006/relationships/slide" Target="slides/slide40.xml"/><Relationship Id="rId47" Type="http://schemas.openxmlformats.org/officeDocument/2006/relationships/slide" Target="slides/slide39.xml"/><Relationship Id="rId49" Type="http://schemas.openxmlformats.org/officeDocument/2006/relationships/slide" Target="slides/slide41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7" Type="http://schemas.openxmlformats.org/officeDocument/2006/relationships/slide" Target="slides/slide29.xml"/><Relationship Id="rId36" Type="http://schemas.openxmlformats.org/officeDocument/2006/relationships/slide" Target="slides/slide28.xml"/><Relationship Id="rId39" Type="http://schemas.openxmlformats.org/officeDocument/2006/relationships/slide" Target="slides/slide31.xml"/><Relationship Id="rId38" Type="http://schemas.openxmlformats.org/officeDocument/2006/relationships/slide" Target="slides/slide30.xml"/><Relationship Id="rId62" Type="http://customschemas.google.com/relationships/presentationmetadata" Target="metadata"/><Relationship Id="rId61" Type="http://schemas.openxmlformats.org/officeDocument/2006/relationships/font" Target="fonts/BookAntiqua-boldItalic.fntdata"/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60" Type="http://schemas.openxmlformats.org/officeDocument/2006/relationships/font" Target="fonts/BookAntiqua-italic.fntdata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9" Type="http://schemas.openxmlformats.org/officeDocument/2006/relationships/slide" Target="slides/slide21.xml"/><Relationship Id="rId51" Type="http://schemas.openxmlformats.org/officeDocument/2006/relationships/slide" Target="slides/slide43.xml"/><Relationship Id="rId50" Type="http://schemas.openxmlformats.org/officeDocument/2006/relationships/slide" Target="slides/slide42.xml"/><Relationship Id="rId53" Type="http://schemas.openxmlformats.org/officeDocument/2006/relationships/slide" Target="slides/slide45.xml"/><Relationship Id="rId52" Type="http://schemas.openxmlformats.org/officeDocument/2006/relationships/slide" Target="slides/slide44.xml"/><Relationship Id="rId11" Type="http://schemas.openxmlformats.org/officeDocument/2006/relationships/slide" Target="slides/slide3.xml"/><Relationship Id="rId55" Type="http://schemas.openxmlformats.org/officeDocument/2006/relationships/font" Target="fonts/Raleway-bold.fntdata"/><Relationship Id="rId10" Type="http://schemas.openxmlformats.org/officeDocument/2006/relationships/slide" Target="slides/slide2.xml"/><Relationship Id="rId54" Type="http://schemas.openxmlformats.org/officeDocument/2006/relationships/font" Target="fonts/Raleway-regular.fntdata"/><Relationship Id="rId13" Type="http://schemas.openxmlformats.org/officeDocument/2006/relationships/slide" Target="slides/slide5.xml"/><Relationship Id="rId57" Type="http://schemas.openxmlformats.org/officeDocument/2006/relationships/font" Target="fonts/Raleway-boldItalic.fntdata"/><Relationship Id="rId12" Type="http://schemas.openxmlformats.org/officeDocument/2006/relationships/slide" Target="slides/slide4.xml"/><Relationship Id="rId56" Type="http://schemas.openxmlformats.org/officeDocument/2006/relationships/font" Target="fonts/Raleway-italic.fntdata"/><Relationship Id="rId15" Type="http://schemas.openxmlformats.org/officeDocument/2006/relationships/slide" Target="slides/slide7.xml"/><Relationship Id="rId59" Type="http://schemas.openxmlformats.org/officeDocument/2006/relationships/font" Target="fonts/BookAntiqua-bold.fntdata"/><Relationship Id="rId14" Type="http://schemas.openxmlformats.org/officeDocument/2006/relationships/slide" Target="slides/slide6.xml"/><Relationship Id="rId58" Type="http://schemas.openxmlformats.org/officeDocument/2006/relationships/font" Target="fonts/BookAntiqua-regular.fntdata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ja-JP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1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0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7" name="Google Shape;467;p10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11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6" name="Google Shape;486;p11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12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Google Shape;503;p12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3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13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14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8" name="Google Shape;528;p14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15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15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6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9" name="Google Shape;559;p16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17:notes"/>
          <p:cNvSpPr/>
          <p:nvPr>
            <p:ph idx="2" type="sldImg"/>
          </p:nvPr>
        </p:nvSpPr>
        <p:spPr>
          <a:xfrm>
            <a:off x="2708275" y="922338"/>
            <a:ext cx="4422775" cy="2489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9" name="Google Shape;579;p17:notes"/>
          <p:cNvSpPr txBox="1"/>
          <p:nvPr>
            <p:ph idx="1" type="body"/>
          </p:nvPr>
        </p:nvSpPr>
        <p:spPr>
          <a:xfrm>
            <a:off x="983460" y="3551876"/>
            <a:ext cx="7872400" cy="2905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18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p18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6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19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8" name="Google Shape;598;p19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9" name="Google Shape;379;p2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2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20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8" name="Google Shape;608;p20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21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2" name="Google Shape;622;p21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22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22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23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23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3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24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5" name="Google Shape;695;p24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25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2" name="Google Shape;712;p25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3" name="Google Shape;713;p25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26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2" name="Google Shape;722;p26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27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4" name="Google Shape;754;p27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5" name="Google Shape;755;p27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2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28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4" name="Google Shape;784;p28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29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1" name="Google Shape;801;p29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3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3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30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1" name="Google Shape;821;p30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8" name="Google Shape;848;p31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9" name="Google Shape;849;p31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32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9" name="Google Shape;889;p32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33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3" name="Google Shape;923;p33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34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8" name="Google Shape;958;p34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35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6" name="Google Shape;966;p35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33425" lIns="66875" spcFirstLastPara="1" rIns="66875" wrap="square" tIns="33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7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36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9" name="Google Shape;979;p36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33425" lIns="66875" spcFirstLastPara="1" rIns="66875" wrap="square" tIns="33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37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3" name="Google Shape;993;p37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33425" lIns="66875" spcFirstLastPara="1" rIns="66875" wrap="square" tIns="33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38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7" name="Google Shape;1007;p38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p39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7" name="Google Shape;1017;p39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33425" lIns="66875" spcFirstLastPara="1" rIns="66875" wrap="square" tIns="33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4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6" name="Shape 10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Google Shape;1027;p40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8" name="Google Shape;1028;p40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33425" lIns="66875" spcFirstLastPara="1" rIns="66875" wrap="square" tIns="33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5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41:notes"/>
          <p:cNvSpPr/>
          <p:nvPr>
            <p:ph idx="2" type="sldImg"/>
          </p:nvPr>
        </p:nvSpPr>
        <p:spPr>
          <a:xfrm>
            <a:off x="2708275" y="922338"/>
            <a:ext cx="4422775" cy="2489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7" name="Google Shape;1037;p41:notes"/>
          <p:cNvSpPr txBox="1"/>
          <p:nvPr>
            <p:ph idx="1" type="body"/>
          </p:nvPr>
        </p:nvSpPr>
        <p:spPr>
          <a:xfrm>
            <a:off x="983460" y="3551876"/>
            <a:ext cx="7872400" cy="2905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6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Google Shape;1047;p42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8" name="Google Shape;1048;p42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33425" lIns="66875" spcFirstLastPara="1" rIns="66875" wrap="square" tIns="33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6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Google Shape;1057;p43:notes"/>
          <p:cNvSpPr/>
          <p:nvPr>
            <p:ph idx="2" type="sldImg"/>
          </p:nvPr>
        </p:nvSpPr>
        <p:spPr>
          <a:xfrm>
            <a:off x="2708275" y="922338"/>
            <a:ext cx="4422775" cy="2489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8" name="Google Shape;1058;p43:notes"/>
          <p:cNvSpPr txBox="1"/>
          <p:nvPr>
            <p:ph idx="1" type="body"/>
          </p:nvPr>
        </p:nvSpPr>
        <p:spPr>
          <a:xfrm>
            <a:off x="983460" y="3551876"/>
            <a:ext cx="7872400" cy="2905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6" name="Shape 1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Google Shape;1067;p44:notes"/>
          <p:cNvSpPr/>
          <p:nvPr>
            <p:ph idx="2" type="sldImg"/>
          </p:nvPr>
        </p:nvSpPr>
        <p:spPr>
          <a:xfrm>
            <a:off x="2708275" y="922338"/>
            <a:ext cx="4422775" cy="24892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8" name="Google Shape;1068;p44:notes"/>
          <p:cNvSpPr txBox="1"/>
          <p:nvPr>
            <p:ph idx="1" type="body"/>
          </p:nvPr>
        </p:nvSpPr>
        <p:spPr>
          <a:xfrm>
            <a:off x="983460" y="3551876"/>
            <a:ext cx="7872400" cy="2905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4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p45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6" name="Google Shape;1076;p45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5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8" name="Google Shape;408;p5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p5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6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6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7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2" name="Google Shape;432;p7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8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8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9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p9:notes"/>
          <p:cNvSpPr/>
          <p:nvPr>
            <p:ph idx="2" type="sldImg"/>
          </p:nvPr>
        </p:nvSpPr>
        <p:spPr>
          <a:xfrm>
            <a:off x="90488" y="744538"/>
            <a:ext cx="6616700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とコンテンツ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7"/>
          <p:cNvSpPr txBox="1"/>
          <p:nvPr>
            <p:ph type="title"/>
          </p:nvPr>
        </p:nvSpPr>
        <p:spPr>
          <a:xfrm>
            <a:off x="609600" y="692696"/>
            <a:ext cx="10972800" cy="864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47"/>
          <p:cNvSpPr txBox="1"/>
          <p:nvPr>
            <p:ph idx="1" type="body"/>
          </p:nvPr>
        </p:nvSpPr>
        <p:spPr>
          <a:xfrm>
            <a:off x="609600" y="1783357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47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7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7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付きの&#10;コンテンツ" type="objTx">
  <p:cSld name="OBJECT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56"/>
          <p:cNvSpPr txBox="1"/>
          <p:nvPr>
            <p:ph type="title"/>
          </p:nvPr>
        </p:nvSpPr>
        <p:spPr>
          <a:xfrm>
            <a:off x="609606" y="273065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Book Antiqua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56"/>
          <p:cNvSpPr txBox="1"/>
          <p:nvPr>
            <p:ph idx="1" type="body"/>
          </p:nvPr>
        </p:nvSpPr>
        <p:spPr>
          <a:xfrm>
            <a:off x="4766738" y="273068"/>
            <a:ext cx="6815666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SzPts val="3200"/>
              <a:buChar char="■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4" name="Google Shape;74;p56"/>
          <p:cNvSpPr txBox="1"/>
          <p:nvPr>
            <p:ph idx="2" type="body"/>
          </p:nvPr>
        </p:nvSpPr>
        <p:spPr>
          <a:xfrm>
            <a:off x="609606" y="1435103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75" name="Google Shape;75;p56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56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56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付きの図" type="picTx">
  <p:cSld name="PICTURE_WITH_CAPTIO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7"/>
          <p:cNvSpPr txBox="1"/>
          <p:nvPr>
            <p:ph type="title"/>
          </p:nvPr>
        </p:nvSpPr>
        <p:spPr>
          <a:xfrm>
            <a:off x="2389717" y="4800616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000"/>
              <a:buFont typeface="Book Antiqua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57"/>
          <p:cNvSpPr/>
          <p:nvPr>
            <p:ph idx="2" type="pic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57"/>
          <p:cNvSpPr txBox="1"/>
          <p:nvPr>
            <p:ph idx="1" type="body"/>
          </p:nvPr>
        </p:nvSpPr>
        <p:spPr>
          <a:xfrm>
            <a:off x="2389717" y="5367354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82" name="Google Shape;82;p57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57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57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と&#10;縦書きテキスト" type="vertTx">
  <p:cSld name="VERTICAL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58"/>
          <p:cNvSpPr txBox="1"/>
          <p:nvPr>
            <p:ph type="title"/>
          </p:nvPr>
        </p:nvSpPr>
        <p:spPr>
          <a:xfrm>
            <a:off x="609600" y="692696"/>
            <a:ext cx="10972800" cy="864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58"/>
          <p:cNvSpPr txBox="1"/>
          <p:nvPr>
            <p:ph idx="1" type="body"/>
          </p:nvPr>
        </p:nvSpPr>
        <p:spPr>
          <a:xfrm rot="5400000">
            <a:off x="3833019" y="-1440062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8" name="Google Shape;88;p58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58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58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縦書きタイトルと&#10;縦書きテキスト" type="vertTitleAndTx">
  <p:cSld name="VERTICAL_TITLE_AND_VERTICAL_TEXT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59"/>
          <p:cNvSpPr txBox="1"/>
          <p:nvPr>
            <p:ph type="title"/>
          </p:nvPr>
        </p:nvSpPr>
        <p:spPr>
          <a:xfrm rot="5400000">
            <a:off x="7285038" y="1828818"/>
            <a:ext cx="5851525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59"/>
          <p:cNvSpPr txBox="1"/>
          <p:nvPr>
            <p:ph idx="1" type="body"/>
          </p:nvPr>
        </p:nvSpPr>
        <p:spPr>
          <a:xfrm rot="5400000">
            <a:off x="1697038" y="-812783"/>
            <a:ext cx="5851525" cy="802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59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59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59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3 master">
  <p:cSld name="Slide 13 master">
    <p:bg>
      <p:bgPr>
        <a:solidFill>
          <a:srgbClr val="000000"/>
        </a:solid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ECF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9" name="Google Shape;99;p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1 master">
  <p:cSld name="Slide 11 master">
    <p:bg>
      <p:bgPr>
        <a:solidFill>
          <a:srgbClr val="000000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CECF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02" name="Google Shape;102;p6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 スライド" type="title">
  <p:cSld name="TITLE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6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12" name="Google Shape;112;p6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6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6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とコンテンツ" type="obj">
  <p:cSld name="OBJEC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6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6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6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6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セクション見出し" type="secHead">
  <p:cSld name="SECTION_HEADER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6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6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124" name="Google Shape;124;p6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6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6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つのコンテンツ" type="twoObj">
  <p:cSld name="TWO_OBJECTS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6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6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1" name="Google Shape;131;p6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6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6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 スライド" type="title">
  <p:cSld name="TITLE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8"/>
          <p:cNvSpPr txBox="1"/>
          <p:nvPr>
            <p:ph type="ctrTitle"/>
          </p:nvPr>
        </p:nvSpPr>
        <p:spPr>
          <a:xfrm>
            <a:off x="914400" y="2130442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8"/>
          <p:cNvSpPr txBox="1"/>
          <p:nvPr>
            <p:ph idx="1" type="subTitle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560"/>
              </a:spcBef>
              <a:spcAft>
                <a:spcPts val="0"/>
              </a:spcAft>
              <a:buSzPts val="28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7" name="Google Shape;27;p48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8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8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較" type="twoTxTwoObj">
  <p:cSld name="TWO_OBJECTS_WITH_TEXT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6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7" name="Google Shape;137;p6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8" name="Google Shape;138;p6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9" name="Google Shape;139;p6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6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6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6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のみ" type="titleOnly">
  <p:cSld name="TITLE_ONLY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6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6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6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6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白紙" type="blank">
  <p:cSld name="BLANK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6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6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付きのコンテンツ" type="objTx">
  <p:cSld name="OBJECT_WITH_CAPTION_TEXT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7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7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55" name="Google Shape;155;p7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56" name="Google Shape;156;p7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7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7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付きの図" type="picTx">
  <p:cSld name="PICTURE_WITH_CAPTION_TEXT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7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7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62" name="Google Shape;162;p7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63" name="Google Shape;163;p7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7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7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と縦書きテキスト" type="vertTx">
  <p:cSld name="VERTICAL_TEX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7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7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7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7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7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縦書きタイトルと&#10;縦書きテキスト" type="vertTitleAndTx">
  <p:cSld name="VERTICAL_TITLE_AND_VERTICAL_TEXT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7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5" name="Google Shape;175;p7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6" name="Google Shape;176;p7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7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 スライド" type="title">
  <p:cSld name="TITLE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7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7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7" name="Google Shape;187;p7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8" name="Google Shape;188;p7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7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とコンテンツ" type="obj">
  <p:cSld name="OBJECT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7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2" name="Google Shape;192;p7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3" name="Google Shape;193;p7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7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5" name="Google Shape;195;p7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セクション見出し" type="secHead">
  <p:cSld name="SECTION_HEADER"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7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8" name="Google Shape;198;p7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199" name="Google Shape;199;p7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0" name="Google Shape;200;p7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1" name="Google Shape;201;p7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白紙" type="blank">
  <p:cSld name="BLANK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9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9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9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つのコンテンツ" type="twoObj">
  <p:cSld name="TWO_OBJECTS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7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4" name="Google Shape;204;p7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5" name="Google Shape;205;p7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6" name="Google Shape;206;p7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7" name="Google Shape;207;p7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8" name="Google Shape;208;p7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較" type="twoTxTwoObj">
  <p:cSld name="TWO_OBJECTS_WITH_TEXT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7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1" name="Google Shape;211;p7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12" name="Google Shape;212;p7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3" name="Google Shape;213;p7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14" name="Google Shape;214;p7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5" name="Google Shape;215;p7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6" name="Google Shape;216;p7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7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のみ" type="titleOnly">
  <p:cSld name="TITLE_ONLY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8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0" name="Google Shape;220;p8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1" name="Google Shape;221;p8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2" name="Google Shape;222;p8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白紙" type="blank">
  <p:cSld name="BLANK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8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5" name="Google Shape;225;p8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6" name="Google Shape;226;p8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付きのコンテンツ" type="objTx">
  <p:cSld name="OBJECT_WITH_CAPTION_TEXT"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8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p8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30" name="Google Shape;230;p8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31" name="Google Shape;231;p8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2" name="Google Shape;232;p8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3" name="Google Shape;233;p8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付きの図" type="picTx">
  <p:cSld name="PICTURE_WITH_CAPTION_TEXT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8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6" name="Google Shape;236;p8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37" name="Google Shape;237;p8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38" name="Google Shape;238;p8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9" name="Google Shape;239;p8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0" name="Google Shape;240;p8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と縦書きテキスト" type="vertTx">
  <p:cSld name="VERTICAL_TEXT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8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3" name="Google Shape;243;p8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4" name="Google Shape;244;p8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5" name="Google Shape;245;p8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6" name="Google Shape;246;p8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縦書きタイトルと&#10;縦書きテキスト" type="vertTitleAndTx">
  <p:cSld name="VERTICAL_TITLE_AND_VERTICAL_TEXT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8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9" name="Google Shape;249;p8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0" name="Google Shape;250;p8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1" name="Google Shape;251;p8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2" name="Google Shape;252;p8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セクション見出し" type="secHead">
  <p:cSld name="SECTION_HEAD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0"/>
          <p:cNvSpPr txBox="1"/>
          <p:nvPr>
            <p:ph type="title"/>
          </p:nvPr>
        </p:nvSpPr>
        <p:spPr>
          <a:xfrm>
            <a:off x="963084" y="4406917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000"/>
              <a:buFont typeface="Book Antiqua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0"/>
          <p:cNvSpPr txBox="1"/>
          <p:nvPr>
            <p:ph idx="1" type="body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7" name="Google Shape;37;p50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0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0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つのコンテンツ" type="twoObj">
  <p:cSld name="TWO_OBJECTS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1"/>
          <p:cNvSpPr txBox="1"/>
          <p:nvPr>
            <p:ph type="title"/>
          </p:nvPr>
        </p:nvSpPr>
        <p:spPr>
          <a:xfrm>
            <a:off x="609600" y="692696"/>
            <a:ext cx="10972800" cy="864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1"/>
          <p:cNvSpPr txBox="1"/>
          <p:nvPr>
            <p:ph idx="1" type="body"/>
          </p:nvPr>
        </p:nvSpPr>
        <p:spPr>
          <a:xfrm>
            <a:off x="609600" y="1600206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SzPts val="2800"/>
              <a:buChar char="■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3" name="Google Shape;43;p51"/>
          <p:cNvSpPr txBox="1"/>
          <p:nvPr>
            <p:ph idx="2" type="body"/>
          </p:nvPr>
        </p:nvSpPr>
        <p:spPr>
          <a:xfrm>
            <a:off x="6197600" y="1600206"/>
            <a:ext cx="5384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SzPts val="2800"/>
              <a:buChar char="■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4" name="Google Shape;44;p51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51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51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比較" type="twoTxTwoObj">
  <p:cSld name="TWO_OBJECTS_WITH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52"/>
          <p:cNvSpPr txBox="1"/>
          <p:nvPr>
            <p:ph type="title"/>
          </p:nvPr>
        </p:nvSpPr>
        <p:spPr>
          <a:xfrm>
            <a:off x="609600" y="692696"/>
            <a:ext cx="10972800" cy="864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52"/>
          <p:cNvSpPr txBox="1"/>
          <p:nvPr>
            <p:ph idx="1" type="body"/>
          </p:nvPr>
        </p:nvSpPr>
        <p:spPr>
          <a:xfrm>
            <a:off x="609600" y="1535117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52"/>
          <p:cNvSpPr txBox="1"/>
          <p:nvPr>
            <p:ph idx="2" type="body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SzPts val="2400"/>
              <a:buChar char="■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1" name="Google Shape;51;p52"/>
          <p:cNvSpPr txBox="1"/>
          <p:nvPr>
            <p:ph idx="3" type="body"/>
          </p:nvPr>
        </p:nvSpPr>
        <p:spPr>
          <a:xfrm>
            <a:off x="6193373" y="1535117"/>
            <a:ext cx="5389034" cy="6397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2" name="Google Shape;52;p52"/>
          <p:cNvSpPr txBox="1"/>
          <p:nvPr>
            <p:ph idx="4" type="body"/>
          </p:nvPr>
        </p:nvSpPr>
        <p:spPr>
          <a:xfrm>
            <a:off x="6193373" y="2174875"/>
            <a:ext cx="5389034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SzPts val="2400"/>
              <a:buChar char="■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3" name="Google Shape;53;p52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52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52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タイトルのみ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3"/>
          <p:cNvSpPr txBox="1"/>
          <p:nvPr>
            <p:ph type="title"/>
          </p:nvPr>
        </p:nvSpPr>
        <p:spPr>
          <a:xfrm>
            <a:off x="609600" y="692696"/>
            <a:ext cx="10972800" cy="864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53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53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53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ユーザー設定レイアウト">
  <p:cSld name="1_ユーザー設定レイアウト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54"/>
          <p:cNvSpPr txBox="1"/>
          <p:nvPr>
            <p:ph type="title"/>
          </p:nvPr>
        </p:nvSpPr>
        <p:spPr>
          <a:xfrm>
            <a:off x="609600" y="692696"/>
            <a:ext cx="10972800" cy="864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54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54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54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ユーザー設定レイアウト">
  <p:cSld name="ユーザー設定レイアウト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5"/>
          <p:cNvSpPr txBox="1"/>
          <p:nvPr>
            <p:ph type="title"/>
          </p:nvPr>
        </p:nvSpPr>
        <p:spPr>
          <a:xfrm>
            <a:off x="609600" y="692696"/>
            <a:ext cx="10972800" cy="864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55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55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55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4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6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46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1" y="6529162"/>
            <a:ext cx="12191983" cy="32885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46"/>
          <p:cNvSpPr txBox="1"/>
          <p:nvPr>
            <p:ph type="title"/>
          </p:nvPr>
        </p:nvSpPr>
        <p:spPr>
          <a:xfrm>
            <a:off x="609600" y="692696"/>
            <a:ext cx="10972800" cy="8640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  <a:defRPr b="0" i="0" sz="3600" u="none" cap="none" strike="noStrike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46"/>
          <p:cNvSpPr txBox="1"/>
          <p:nvPr>
            <p:ph idx="1" type="body"/>
          </p:nvPr>
        </p:nvSpPr>
        <p:spPr>
          <a:xfrm>
            <a:off x="609600" y="1783357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Noto Sans Symbols"/>
              <a:buChar char="■"/>
              <a:defRPr b="0" i="0" sz="2800" u="none" cap="none" strike="noStrike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Noto Sans Symbols"/>
              <a:buChar char="■"/>
              <a:defRPr b="0" i="0" sz="2400" u="none" cap="none" strike="noStrike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13" name="Google Shape;13;p46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14" name="Google Shape;14;p46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/>
        </p:txBody>
      </p:sp>
      <p:sp>
        <p:nvSpPr>
          <p:cNvPr id="15" name="Google Shape;15;p46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pic>
        <p:nvPicPr>
          <p:cNvPr id="16" name="Google Shape;16;p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04934" y="60005"/>
            <a:ext cx="898578" cy="41668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46"/>
          <p:cNvSpPr/>
          <p:nvPr/>
        </p:nvSpPr>
        <p:spPr>
          <a:xfrm>
            <a:off x="2592000" y="0"/>
            <a:ext cx="9600000" cy="46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1600" u="none" cap="none" strike="noStrike">
                <a:solidFill>
                  <a:srgbClr val="F2F2F2"/>
                </a:solidFill>
                <a:latin typeface="Book Antiqua"/>
                <a:ea typeface="Book Antiqua"/>
                <a:cs typeface="Book Antiqua"/>
                <a:sym typeface="Book Antiqua"/>
              </a:rPr>
              <a:t>第46期10月例会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6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5" name="Google Shape;105;p6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6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6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8" name="Google Shape;108;p6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7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80" name="Google Shape;180;p7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1" name="Google Shape;181;p7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2" name="Google Shape;182;p7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3" name="Google Shape;183;p7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sz="1200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0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Relationship Id="rId4" Type="http://schemas.openxmlformats.org/officeDocument/2006/relationships/image" Target="../media/image15.jpg"/><Relationship Id="rId9" Type="http://schemas.openxmlformats.org/officeDocument/2006/relationships/image" Target="../media/image14.jpg"/><Relationship Id="rId5" Type="http://schemas.openxmlformats.org/officeDocument/2006/relationships/image" Target="../media/image8.jpg"/><Relationship Id="rId6" Type="http://schemas.openxmlformats.org/officeDocument/2006/relationships/image" Target="../media/image21.jpg"/><Relationship Id="rId7" Type="http://schemas.openxmlformats.org/officeDocument/2006/relationships/image" Target="../media/image11.jpg"/><Relationship Id="rId8" Type="http://schemas.openxmlformats.org/officeDocument/2006/relationships/image" Target="../media/image2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3.png"/><Relationship Id="rId4" Type="http://schemas.openxmlformats.org/officeDocument/2006/relationships/image" Target="../media/image5.png"/><Relationship Id="rId5" Type="http://schemas.openxmlformats.org/officeDocument/2006/relationships/image" Target="../media/image19.png"/><Relationship Id="rId6" Type="http://schemas.openxmlformats.org/officeDocument/2006/relationships/image" Target="../media/image18.png"/><Relationship Id="rId7" Type="http://schemas.openxmlformats.org/officeDocument/2006/relationships/image" Target="../media/image20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jpg"/><Relationship Id="rId4" Type="http://schemas.openxmlformats.org/officeDocument/2006/relationships/image" Target="../media/image1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Google Shape;257;p1"/>
          <p:cNvGrpSpPr/>
          <p:nvPr/>
        </p:nvGrpSpPr>
        <p:grpSpPr>
          <a:xfrm>
            <a:off x="2433614" y="1674598"/>
            <a:ext cx="1589182" cy="329800"/>
            <a:chOff x="3702915" y="1659478"/>
            <a:chExt cx="1734898" cy="360040"/>
          </a:xfrm>
        </p:grpSpPr>
        <p:sp>
          <p:nvSpPr>
            <p:cNvPr id="258" name="Google Shape;258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59" name="Google Shape;259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60" name="Google Shape;260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261" name="Google Shape;261;p1"/>
          <p:cNvGrpSpPr/>
          <p:nvPr/>
        </p:nvGrpSpPr>
        <p:grpSpPr>
          <a:xfrm>
            <a:off x="8104811" y="1674598"/>
            <a:ext cx="1589182" cy="329800"/>
            <a:chOff x="3702915" y="1659478"/>
            <a:chExt cx="1734898" cy="360040"/>
          </a:xfrm>
        </p:grpSpPr>
        <p:sp>
          <p:nvSpPr>
            <p:cNvPr id="262" name="Google Shape;262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63" name="Google Shape;263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64" name="Google Shape;264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265" name="Google Shape;265;p1"/>
          <p:cNvGrpSpPr/>
          <p:nvPr/>
        </p:nvGrpSpPr>
        <p:grpSpPr>
          <a:xfrm>
            <a:off x="5299773" y="2532863"/>
            <a:ext cx="1589182" cy="329800"/>
            <a:chOff x="3702915" y="1659478"/>
            <a:chExt cx="1734898" cy="360040"/>
          </a:xfrm>
        </p:grpSpPr>
        <p:sp>
          <p:nvSpPr>
            <p:cNvPr id="266" name="Google Shape;266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67" name="Google Shape;267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68" name="Google Shape;268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269" name="Google Shape;269;p1"/>
          <p:cNvGrpSpPr/>
          <p:nvPr/>
        </p:nvGrpSpPr>
        <p:grpSpPr>
          <a:xfrm>
            <a:off x="2433614" y="2532863"/>
            <a:ext cx="1589182" cy="329800"/>
            <a:chOff x="3702915" y="1659478"/>
            <a:chExt cx="1734898" cy="360040"/>
          </a:xfrm>
        </p:grpSpPr>
        <p:sp>
          <p:nvSpPr>
            <p:cNvPr id="270" name="Google Shape;270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71" name="Google Shape;271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72" name="Google Shape;272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273" name="Google Shape;273;p1"/>
          <p:cNvGrpSpPr/>
          <p:nvPr/>
        </p:nvGrpSpPr>
        <p:grpSpPr>
          <a:xfrm>
            <a:off x="8104811" y="2532863"/>
            <a:ext cx="1589182" cy="329800"/>
            <a:chOff x="3702915" y="1659478"/>
            <a:chExt cx="1734898" cy="360040"/>
          </a:xfrm>
        </p:grpSpPr>
        <p:sp>
          <p:nvSpPr>
            <p:cNvPr id="274" name="Google Shape;274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75" name="Google Shape;275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76" name="Google Shape;276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277" name="Google Shape;277;p1"/>
          <p:cNvGrpSpPr/>
          <p:nvPr/>
        </p:nvGrpSpPr>
        <p:grpSpPr>
          <a:xfrm>
            <a:off x="5299773" y="3383312"/>
            <a:ext cx="1589182" cy="329800"/>
            <a:chOff x="3702915" y="1659478"/>
            <a:chExt cx="1734898" cy="360040"/>
          </a:xfrm>
        </p:grpSpPr>
        <p:sp>
          <p:nvSpPr>
            <p:cNvPr id="278" name="Google Shape;278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79" name="Google Shape;279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80" name="Google Shape;280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281" name="Google Shape;281;p1"/>
          <p:cNvGrpSpPr/>
          <p:nvPr/>
        </p:nvGrpSpPr>
        <p:grpSpPr>
          <a:xfrm>
            <a:off x="2433614" y="3383312"/>
            <a:ext cx="1589182" cy="329800"/>
            <a:chOff x="3702915" y="1659478"/>
            <a:chExt cx="1734898" cy="360040"/>
          </a:xfrm>
        </p:grpSpPr>
        <p:sp>
          <p:nvSpPr>
            <p:cNvPr id="282" name="Google Shape;282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83" name="Google Shape;283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84" name="Google Shape;284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285" name="Google Shape;285;p1"/>
          <p:cNvGrpSpPr/>
          <p:nvPr/>
        </p:nvGrpSpPr>
        <p:grpSpPr>
          <a:xfrm>
            <a:off x="8104811" y="3383312"/>
            <a:ext cx="1589182" cy="329800"/>
            <a:chOff x="3702915" y="1659478"/>
            <a:chExt cx="1734898" cy="360040"/>
          </a:xfrm>
        </p:grpSpPr>
        <p:sp>
          <p:nvSpPr>
            <p:cNvPr id="286" name="Google Shape;286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87" name="Google Shape;287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88" name="Google Shape;288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289" name="Google Shape;289;p1"/>
          <p:cNvGrpSpPr/>
          <p:nvPr/>
        </p:nvGrpSpPr>
        <p:grpSpPr>
          <a:xfrm>
            <a:off x="5299773" y="4217526"/>
            <a:ext cx="1589182" cy="329800"/>
            <a:chOff x="3702915" y="1659478"/>
            <a:chExt cx="1734898" cy="360040"/>
          </a:xfrm>
        </p:grpSpPr>
        <p:sp>
          <p:nvSpPr>
            <p:cNvPr id="290" name="Google Shape;290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91" name="Google Shape;291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92" name="Google Shape;292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293" name="Google Shape;293;p1"/>
          <p:cNvGrpSpPr/>
          <p:nvPr/>
        </p:nvGrpSpPr>
        <p:grpSpPr>
          <a:xfrm>
            <a:off x="2433614" y="4217526"/>
            <a:ext cx="1589182" cy="329800"/>
            <a:chOff x="3702915" y="1659478"/>
            <a:chExt cx="1734898" cy="360040"/>
          </a:xfrm>
        </p:grpSpPr>
        <p:sp>
          <p:nvSpPr>
            <p:cNvPr id="294" name="Google Shape;294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95" name="Google Shape;295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96" name="Google Shape;296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297" name="Google Shape;297;p1"/>
          <p:cNvGrpSpPr/>
          <p:nvPr/>
        </p:nvGrpSpPr>
        <p:grpSpPr>
          <a:xfrm>
            <a:off x="8104811" y="4217526"/>
            <a:ext cx="1589182" cy="329800"/>
            <a:chOff x="3702915" y="1659478"/>
            <a:chExt cx="1734898" cy="360040"/>
          </a:xfrm>
        </p:grpSpPr>
        <p:sp>
          <p:nvSpPr>
            <p:cNvPr id="298" name="Google Shape;298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299" name="Google Shape;299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00" name="Google Shape;300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301" name="Google Shape;301;p1"/>
          <p:cNvGrpSpPr/>
          <p:nvPr/>
        </p:nvGrpSpPr>
        <p:grpSpPr>
          <a:xfrm>
            <a:off x="5299773" y="5080726"/>
            <a:ext cx="1589182" cy="329800"/>
            <a:chOff x="3702915" y="1659478"/>
            <a:chExt cx="1734898" cy="360040"/>
          </a:xfrm>
        </p:grpSpPr>
        <p:sp>
          <p:nvSpPr>
            <p:cNvPr id="302" name="Google Shape;302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03" name="Google Shape;303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04" name="Google Shape;304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305" name="Google Shape;305;p1"/>
          <p:cNvGrpSpPr/>
          <p:nvPr/>
        </p:nvGrpSpPr>
        <p:grpSpPr>
          <a:xfrm>
            <a:off x="2433614" y="5080726"/>
            <a:ext cx="1589182" cy="329800"/>
            <a:chOff x="3702915" y="1659478"/>
            <a:chExt cx="1734898" cy="360040"/>
          </a:xfrm>
        </p:grpSpPr>
        <p:sp>
          <p:nvSpPr>
            <p:cNvPr id="306" name="Google Shape;306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07" name="Google Shape;307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08" name="Google Shape;308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309" name="Google Shape;309;p1"/>
          <p:cNvGrpSpPr/>
          <p:nvPr/>
        </p:nvGrpSpPr>
        <p:grpSpPr>
          <a:xfrm>
            <a:off x="8104811" y="5080726"/>
            <a:ext cx="1589182" cy="329800"/>
            <a:chOff x="3702915" y="1659478"/>
            <a:chExt cx="1734898" cy="360040"/>
          </a:xfrm>
        </p:grpSpPr>
        <p:sp>
          <p:nvSpPr>
            <p:cNvPr id="310" name="Google Shape;310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11" name="Google Shape;311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12" name="Google Shape;312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313" name="Google Shape;313;p1"/>
          <p:cNvGrpSpPr/>
          <p:nvPr/>
        </p:nvGrpSpPr>
        <p:grpSpPr>
          <a:xfrm>
            <a:off x="5299773" y="5922417"/>
            <a:ext cx="1589182" cy="329800"/>
            <a:chOff x="3702915" y="1659478"/>
            <a:chExt cx="1734898" cy="360040"/>
          </a:xfrm>
        </p:grpSpPr>
        <p:sp>
          <p:nvSpPr>
            <p:cNvPr id="314" name="Google Shape;314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15" name="Google Shape;315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16" name="Google Shape;316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317" name="Google Shape;317;p1"/>
          <p:cNvGrpSpPr/>
          <p:nvPr/>
        </p:nvGrpSpPr>
        <p:grpSpPr>
          <a:xfrm>
            <a:off x="2433614" y="5922417"/>
            <a:ext cx="1589182" cy="329800"/>
            <a:chOff x="3702915" y="1659478"/>
            <a:chExt cx="1734898" cy="360040"/>
          </a:xfrm>
        </p:grpSpPr>
        <p:sp>
          <p:nvSpPr>
            <p:cNvPr id="318" name="Google Shape;318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19" name="Google Shape;319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20" name="Google Shape;320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321" name="Google Shape;321;p1"/>
          <p:cNvGrpSpPr/>
          <p:nvPr/>
        </p:nvGrpSpPr>
        <p:grpSpPr>
          <a:xfrm>
            <a:off x="8104811" y="5922417"/>
            <a:ext cx="1589182" cy="329800"/>
            <a:chOff x="3702915" y="1659478"/>
            <a:chExt cx="1734898" cy="360040"/>
          </a:xfrm>
        </p:grpSpPr>
        <p:sp>
          <p:nvSpPr>
            <p:cNvPr id="322" name="Google Shape;322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23" name="Google Shape;323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24" name="Google Shape;324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325" name="Google Shape;325;p1"/>
          <p:cNvGrpSpPr/>
          <p:nvPr/>
        </p:nvGrpSpPr>
        <p:grpSpPr>
          <a:xfrm>
            <a:off x="5299773" y="1674598"/>
            <a:ext cx="1589182" cy="329800"/>
            <a:chOff x="3702915" y="1659478"/>
            <a:chExt cx="1734898" cy="360040"/>
          </a:xfrm>
        </p:grpSpPr>
        <p:sp>
          <p:nvSpPr>
            <p:cNvPr id="326" name="Google Shape;326;p1"/>
            <p:cNvSpPr/>
            <p:nvPr/>
          </p:nvSpPr>
          <p:spPr>
            <a:xfrm>
              <a:off x="4394736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27" name="Google Shape;327;p1"/>
            <p:cNvSpPr/>
            <p:nvPr/>
          </p:nvSpPr>
          <p:spPr>
            <a:xfrm>
              <a:off x="3702915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328" name="Google Shape;328;p1"/>
            <p:cNvSpPr/>
            <p:nvPr/>
          </p:nvSpPr>
          <p:spPr>
            <a:xfrm>
              <a:off x="5077773" y="1659478"/>
              <a:ext cx="360040" cy="360040"/>
            </a:xfrm>
            <a:prstGeom prst="roundRect">
              <a:avLst>
                <a:gd fmla="val 16667" name="adj"/>
              </a:avLst>
            </a:prstGeom>
            <a:solidFill>
              <a:srgbClr val="F9E4DB"/>
            </a:solidFill>
            <a:ln cap="flat" cmpd="sng" w="25400">
              <a:solidFill>
                <a:srgbClr val="CC66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sp>
        <p:nvSpPr>
          <p:cNvPr id="329" name="Google Shape;329;p1"/>
          <p:cNvSpPr/>
          <p:nvPr/>
        </p:nvSpPr>
        <p:spPr>
          <a:xfrm>
            <a:off x="2142827" y="5685376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30" name="Google Shape;330;p1"/>
          <p:cNvSpPr/>
          <p:nvPr/>
        </p:nvSpPr>
        <p:spPr>
          <a:xfrm>
            <a:off x="4995827" y="5685376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31" name="Google Shape;331;p1"/>
          <p:cNvSpPr/>
          <p:nvPr/>
        </p:nvSpPr>
        <p:spPr>
          <a:xfrm>
            <a:off x="7831458" y="5685376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32" name="Google Shape;332;p1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333" name="Google Shape;333;p1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334" name="Google Shape;334;p1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335" name="Google Shape;335;p1"/>
          <p:cNvSpPr txBox="1"/>
          <p:nvPr/>
        </p:nvSpPr>
        <p:spPr>
          <a:xfrm>
            <a:off x="1981200" y="476673"/>
            <a:ext cx="8229600" cy="74420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b="0" i="0" lang="ja-JP" sz="3600" u="none" cap="none" strike="noStrike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席次とグループ分け</a:t>
            </a:r>
            <a:endParaRPr/>
          </a:p>
        </p:txBody>
      </p:sp>
      <p:sp>
        <p:nvSpPr>
          <p:cNvPr id="336" name="Google Shape;336;p1"/>
          <p:cNvSpPr/>
          <p:nvPr/>
        </p:nvSpPr>
        <p:spPr>
          <a:xfrm>
            <a:off x="2142827" y="1476076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37" name="Google Shape;337;p1"/>
          <p:cNvSpPr txBox="1"/>
          <p:nvPr/>
        </p:nvSpPr>
        <p:spPr>
          <a:xfrm>
            <a:off x="2177197" y="1412789"/>
            <a:ext cx="2070394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2400" u="none" cap="none" strike="noStrik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rPr>
              <a:t>北浦</a:t>
            </a: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　　山尾口</a:t>
            </a:r>
            <a:endParaRPr/>
          </a:p>
        </p:txBody>
      </p:sp>
      <p:sp>
        <p:nvSpPr>
          <p:cNvPr id="338" name="Google Shape;338;p1"/>
          <p:cNvSpPr/>
          <p:nvPr/>
        </p:nvSpPr>
        <p:spPr>
          <a:xfrm>
            <a:off x="4995827" y="1476076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39" name="Google Shape;339;p1"/>
          <p:cNvSpPr/>
          <p:nvPr/>
        </p:nvSpPr>
        <p:spPr>
          <a:xfrm>
            <a:off x="7831458" y="1476076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40" name="Google Shape;340;p1"/>
          <p:cNvSpPr txBox="1"/>
          <p:nvPr/>
        </p:nvSpPr>
        <p:spPr>
          <a:xfrm>
            <a:off x="7835109" y="1412789"/>
            <a:ext cx="213183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-JP" sz="2400" u="none" cap="none" strike="noStrik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rPr>
              <a:t>菅原</a:t>
            </a: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　　北野</a:t>
            </a:r>
            <a:endParaRPr/>
          </a:p>
        </p:txBody>
      </p:sp>
      <p:sp>
        <p:nvSpPr>
          <p:cNvPr id="341" name="Google Shape;341;p1"/>
          <p:cNvSpPr/>
          <p:nvPr/>
        </p:nvSpPr>
        <p:spPr>
          <a:xfrm>
            <a:off x="2142827" y="2346114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42" name="Google Shape;342;p1"/>
          <p:cNvSpPr txBox="1"/>
          <p:nvPr/>
        </p:nvSpPr>
        <p:spPr>
          <a:xfrm>
            <a:off x="2177197" y="2282826"/>
            <a:ext cx="207039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小西　　渡辺</a:t>
            </a:r>
            <a:endParaRPr/>
          </a:p>
        </p:txBody>
      </p:sp>
      <p:sp>
        <p:nvSpPr>
          <p:cNvPr id="343" name="Google Shape;343;p1"/>
          <p:cNvSpPr/>
          <p:nvPr/>
        </p:nvSpPr>
        <p:spPr>
          <a:xfrm>
            <a:off x="4995827" y="2346114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44" name="Google Shape;344;p1"/>
          <p:cNvSpPr txBox="1"/>
          <p:nvPr/>
        </p:nvSpPr>
        <p:spPr>
          <a:xfrm>
            <a:off x="5026678" y="2276885"/>
            <a:ext cx="207743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2400" u="none" cap="none" strike="noStrik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rPr>
              <a:t>岡本</a:t>
            </a: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　　三木</a:t>
            </a:r>
            <a:endParaRPr/>
          </a:p>
        </p:txBody>
      </p:sp>
      <p:sp>
        <p:nvSpPr>
          <p:cNvPr id="345" name="Google Shape;345;p1"/>
          <p:cNvSpPr/>
          <p:nvPr/>
        </p:nvSpPr>
        <p:spPr>
          <a:xfrm>
            <a:off x="7831458" y="2346114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46" name="Google Shape;346;p1"/>
          <p:cNvSpPr txBox="1"/>
          <p:nvPr/>
        </p:nvSpPr>
        <p:spPr>
          <a:xfrm>
            <a:off x="7835109" y="2282826"/>
            <a:ext cx="213183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富田　　柳川</a:t>
            </a:r>
            <a:endParaRPr/>
          </a:p>
        </p:txBody>
      </p:sp>
      <p:sp>
        <p:nvSpPr>
          <p:cNvPr id="347" name="Google Shape;347;p1"/>
          <p:cNvSpPr/>
          <p:nvPr/>
        </p:nvSpPr>
        <p:spPr>
          <a:xfrm>
            <a:off x="2142827" y="3199039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48" name="Google Shape;348;p1"/>
          <p:cNvSpPr/>
          <p:nvPr/>
        </p:nvSpPr>
        <p:spPr>
          <a:xfrm>
            <a:off x="4995827" y="3199039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49" name="Google Shape;349;p1"/>
          <p:cNvSpPr txBox="1"/>
          <p:nvPr/>
        </p:nvSpPr>
        <p:spPr>
          <a:xfrm>
            <a:off x="5026678" y="3129810"/>
            <a:ext cx="207743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三宅　　川口</a:t>
            </a:r>
            <a:endParaRPr/>
          </a:p>
        </p:txBody>
      </p:sp>
      <p:sp>
        <p:nvSpPr>
          <p:cNvPr id="350" name="Google Shape;350;p1"/>
          <p:cNvSpPr/>
          <p:nvPr/>
        </p:nvSpPr>
        <p:spPr>
          <a:xfrm>
            <a:off x="7831458" y="3199039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51" name="Google Shape;351;p1"/>
          <p:cNvSpPr/>
          <p:nvPr/>
        </p:nvSpPr>
        <p:spPr>
          <a:xfrm>
            <a:off x="2142827" y="4034268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52" name="Google Shape;352;p1"/>
          <p:cNvSpPr txBox="1"/>
          <p:nvPr/>
        </p:nvSpPr>
        <p:spPr>
          <a:xfrm>
            <a:off x="2177197" y="3970981"/>
            <a:ext cx="207039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2400" u="none" cap="none" strike="noStrik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rPr>
              <a:t>表</a:t>
            </a:r>
            <a:r>
              <a:rPr b="1" i="0" lang="ja-JP" sz="2400" u="none" cap="none" strike="noStrike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　</a:t>
            </a: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　　衣笠</a:t>
            </a:r>
            <a:endParaRPr/>
          </a:p>
        </p:txBody>
      </p:sp>
      <p:sp>
        <p:nvSpPr>
          <p:cNvPr id="353" name="Google Shape;353;p1"/>
          <p:cNvSpPr/>
          <p:nvPr/>
        </p:nvSpPr>
        <p:spPr>
          <a:xfrm>
            <a:off x="4995827" y="4034268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54" name="Google Shape;354;p1"/>
          <p:cNvSpPr/>
          <p:nvPr/>
        </p:nvSpPr>
        <p:spPr>
          <a:xfrm>
            <a:off x="7831458" y="4034268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55" name="Google Shape;355;p1"/>
          <p:cNvSpPr txBox="1"/>
          <p:nvPr/>
        </p:nvSpPr>
        <p:spPr>
          <a:xfrm>
            <a:off x="7835110" y="3970981"/>
            <a:ext cx="213183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2400" u="none" cap="none" strike="noStrik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rPr>
              <a:t>中村</a:t>
            </a: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　　井上</a:t>
            </a:r>
            <a:endParaRPr/>
          </a:p>
        </p:txBody>
      </p:sp>
      <p:sp>
        <p:nvSpPr>
          <p:cNvPr id="356" name="Google Shape;356;p1"/>
          <p:cNvSpPr/>
          <p:nvPr/>
        </p:nvSpPr>
        <p:spPr>
          <a:xfrm>
            <a:off x="2142827" y="4869497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57" name="Google Shape;357;p1"/>
          <p:cNvSpPr txBox="1"/>
          <p:nvPr/>
        </p:nvSpPr>
        <p:spPr>
          <a:xfrm>
            <a:off x="2177197" y="4806211"/>
            <a:ext cx="207039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-JP" sz="2400" u="none" cap="none" strike="noStrik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rPr>
              <a:t>本田</a:t>
            </a:r>
            <a:r>
              <a:rPr b="0" i="0" lang="ja-JP" sz="2400" u="none" cap="none" strike="noStrike">
                <a:solidFill>
                  <a:srgbClr val="FBD4B4"/>
                </a:solidFill>
                <a:latin typeface="Arial"/>
                <a:ea typeface="Arial"/>
                <a:cs typeface="Arial"/>
                <a:sym typeface="Arial"/>
              </a:rPr>
              <a:t>　　</a:t>
            </a: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　南</a:t>
            </a:r>
            <a:endParaRPr/>
          </a:p>
        </p:txBody>
      </p:sp>
      <p:sp>
        <p:nvSpPr>
          <p:cNvPr id="358" name="Google Shape;358;p1"/>
          <p:cNvSpPr/>
          <p:nvPr/>
        </p:nvSpPr>
        <p:spPr>
          <a:xfrm>
            <a:off x="4995827" y="4869497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59" name="Google Shape;359;p1"/>
          <p:cNvSpPr txBox="1"/>
          <p:nvPr/>
        </p:nvSpPr>
        <p:spPr>
          <a:xfrm>
            <a:off x="5026676" y="4800268"/>
            <a:ext cx="207743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松ヶ下　永田</a:t>
            </a:r>
            <a:endParaRPr/>
          </a:p>
        </p:txBody>
      </p:sp>
      <p:sp>
        <p:nvSpPr>
          <p:cNvPr id="360" name="Google Shape;360;p1"/>
          <p:cNvSpPr/>
          <p:nvPr/>
        </p:nvSpPr>
        <p:spPr>
          <a:xfrm>
            <a:off x="7831458" y="4869497"/>
            <a:ext cx="2196298" cy="350276"/>
          </a:xfrm>
          <a:prstGeom prst="rect">
            <a:avLst/>
          </a:prstGeom>
          <a:blipFill rotWithShape="1">
            <a:blip r:embed="rId3">
              <a:alphaModFix/>
            </a:blip>
            <a:tile algn="tl" flip="none" tx="0" sx="100000" ty="0" sy="100000"/>
          </a:blipFill>
          <a:ln cap="flat" cmpd="sng" w="25400">
            <a:solidFill>
              <a:srgbClr val="CC66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61" name="Google Shape;361;p1"/>
          <p:cNvSpPr txBox="1"/>
          <p:nvPr/>
        </p:nvSpPr>
        <p:spPr>
          <a:xfrm>
            <a:off x="7673608" y="4806211"/>
            <a:ext cx="245484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八杉　　内藤</a:t>
            </a:r>
            <a:endParaRPr/>
          </a:p>
        </p:txBody>
      </p:sp>
      <p:sp>
        <p:nvSpPr>
          <p:cNvPr id="362" name="Google Shape;362;p1"/>
          <p:cNvSpPr/>
          <p:nvPr/>
        </p:nvSpPr>
        <p:spPr>
          <a:xfrm>
            <a:off x="2879583" y="1726580"/>
            <a:ext cx="665622" cy="665622"/>
          </a:xfrm>
          <a:prstGeom prst="ellipse">
            <a:avLst/>
          </a:prstGeom>
          <a:solidFill>
            <a:schemeClr val="accent3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endParaRPr b="1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1"/>
          <p:cNvSpPr/>
          <p:nvPr/>
        </p:nvSpPr>
        <p:spPr>
          <a:xfrm>
            <a:off x="8568214" y="1726580"/>
            <a:ext cx="665622" cy="665622"/>
          </a:xfrm>
          <a:prstGeom prst="ellipse">
            <a:avLst/>
          </a:prstGeom>
          <a:solidFill>
            <a:schemeClr val="accent3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endParaRPr b="1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1"/>
          <p:cNvSpPr/>
          <p:nvPr/>
        </p:nvSpPr>
        <p:spPr>
          <a:xfrm>
            <a:off x="2879583" y="4254425"/>
            <a:ext cx="665622" cy="665622"/>
          </a:xfrm>
          <a:prstGeom prst="ellipse">
            <a:avLst/>
          </a:prstGeom>
          <a:solidFill>
            <a:schemeClr val="accent3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endParaRPr b="1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1"/>
          <p:cNvSpPr/>
          <p:nvPr/>
        </p:nvSpPr>
        <p:spPr>
          <a:xfrm>
            <a:off x="8568214" y="4254425"/>
            <a:ext cx="665622" cy="665622"/>
          </a:xfrm>
          <a:prstGeom prst="ellipse">
            <a:avLst/>
          </a:prstGeom>
          <a:solidFill>
            <a:schemeClr val="accent3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</a:t>
            </a:r>
            <a:endParaRPr b="1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1"/>
          <p:cNvSpPr/>
          <p:nvPr/>
        </p:nvSpPr>
        <p:spPr>
          <a:xfrm>
            <a:off x="5761165" y="2638086"/>
            <a:ext cx="665622" cy="665622"/>
          </a:xfrm>
          <a:prstGeom prst="ellipse">
            <a:avLst/>
          </a:prstGeom>
          <a:solidFill>
            <a:schemeClr val="accent3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endParaRPr b="1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1"/>
          <p:cNvSpPr/>
          <p:nvPr/>
        </p:nvSpPr>
        <p:spPr>
          <a:xfrm>
            <a:off x="5761165" y="4221088"/>
            <a:ext cx="665622" cy="665622"/>
          </a:xfrm>
          <a:prstGeom prst="ellipse">
            <a:avLst/>
          </a:prstGeom>
          <a:solidFill>
            <a:schemeClr val="accent3"/>
          </a:solidFill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-JP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endParaRPr b="1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1"/>
          <p:cNvSpPr/>
          <p:nvPr/>
        </p:nvSpPr>
        <p:spPr>
          <a:xfrm flipH="1" rot="10800000">
            <a:off x="2031425" y="1364962"/>
            <a:ext cx="2440518" cy="2457711"/>
          </a:xfrm>
          <a:prstGeom prst="corner">
            <a:avLst>
              <a:gd fmla="val 64456" name="adj1"/>
              <a:gd fmla="val 47109" name="adj2"/>
            </a:avLst>
          </a:prstGeom>
          <a:noFill/>
          <a:ln cap="flat" cmpd="sng" w="57150">
            <a:solidFill>
              <a:srgbClr val="4F61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69" name="Google Shape;369;p1"/>
          <p:cNvSpPr txBox="1"/>
          <p:nvPr/>
        </p:nvSpPr>
        <p:spPr>
          <a:xfrm>
            <a:off x="5026676" y="3970980"/>
            <a:ext cx="207743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-JP" sz="2400" u="none" cap="none" strike="noStrike">
                <a:solidFill>
                  <a:srgbClr val="76923C"/>
                </a:solidFill>
                <a:latin typeface="Arial"/>
                <a:ea typeface="Arial"/>
                <a:cs typeface="Arial"/>
                <a:sym typeface="Arial"/>
              </a:rPr>
              <a:t>清水</a:t>
            </a: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　　田村</a:t>
            </a:r>
            <a:endParaRPr/>
          </a:p>
        </p:txBody>
      </p:sp>
      <p:sp>
        <p:nvSpPr>
          <p:cNvPr id="370" name="Google Shape;370;p1"/>
          <p:cNvSpPr/>
          <p:nvPr/>
        </p:nvSpPr>
        <p:spPr>
          <a:xfrm flipH="1">
            <a:off x="2031424" y="3059521"/>
            <a:ext cx="2440518" cy="2457711"/>
          </a:xfrm>
          <a:prstGeom prst="corner">
            <a:avLst>
              <a:gd fmla="val 64456" name="adj1"/>
              <a:gd fmla="val 47109" name="adj2"/>
            </a:avLst>
          </a:prstGeom>
          <a:noFill/>
          <a:ln cap="flat" cmpd="sng" w="57150">
            <a:solidFill>
              <a:srgbClr val="4F61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71" name="Google Shape;371;p1"/>
          <p:cNvSpPr txBox="1"/>
          <p:nvPr/>
        </p:nvSpPr>
        <p:spPr>
          <a:xfrm>
            <a:off x="2177197" y="3118056"/>
            <a:ext cx="207039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中谷　　加藤</a:t>
            </a:r>
            <a:endParaRPr/>
          </a:p>
        </p:txBody>
      </p:sp>
      <p:sp>
        <p:nvSpPr>
          <p:cNvPr id="372" name="Google Shape;372;p1"/>
          <p:cNvSpPr/>
          <p:nvPr/>
        </p:nvSpPr>
        <p:spPr>
          <a:xfrm flipH="1">
            <a:off x="7673608" y="3065337"/>
            <a:ext cx="2440518" cy="2457711"/>
          </a:xfrm>
          <a:prstGeom prst="corner">
            <a:avLst>
              <a:gd fmla="val 64456" name="adj1"/>
              <a:gd fmla="val 47109" name="adj2"/>
            </a:avLst>
          </a:prstGeom>
          <a:noFill/>
          <a:ln cap="flat" cmpd="sng" w="57150">
            <a:solidFill>
              <a:srgbClr val="4F61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73" name="Google Shape;373;p1"/>
          <p:cNvSpPr txBox="1"/>
          <p:nvPr/>
        </p:nvSpPr>
        <p:spPr>
          <a:xfrm>
            <a:off x="7838599" y="3116447"/>
            <a:ext cx="213183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-JP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仲里　　寺脇　　　　</a:t>
            </a:r>
            <a:endParaRPr/>
          </a:p>
        </p:txBody>
      </p:sp>
      <p:sp>
        <p:nvSpPr>
          <p:cNvPr id="374" name="Google Shape;374;p1"/>
          <p:cNvSpPr/>
          <p:nvPr/>
        </p:nvSpPr>
        <p:spPr>
          <a:xfrm flipH="1" rot="10800000">
            <a:off x="7680176" y="1375269"/>
            <a:ext cx="2440518" cy="2457711"/>
          </a:xfrm>
          <a:prstGeom prst="corner">
            <a:avLst>
              <a:gd fmla="val 64456" name="adj1"/>
              <a:gd fmla="val 47109" name="adj2"/>
            </a:avLst>
          </a:prstGeom>
          <a:noFill/>
          <a:ln cap="flat" cmpd="sng" w="57150">
            <a:solidFill>
              <a:srgbClr val="4F61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75" name="Google Shape;375;p1"/>
          <p:cNvSpPr/>
          <p:nvPr/>
        </p:nvSpPr>
        <p:spPr>
          <a:xfrm flipH="1" rot="10800000">
            <a:off x="4851923" y="2204865"/>
            <a:ext cx="2448272" cy="1593616"/>
          </a:xfrm>
          <a:prstGeom prst="corner">
            <a:avLst>
              <a:gd fmla="val 100631" name="adj1"/>
              <a:gd fmla="val 47109" name="adj2"/>
            </a:avLst>
          </a:prstGeom>
          <a:noFill/>
          <a:ln cap="flat" cmpd="sng" w="57150">
            <a:solidFill>
              <a:srgbClr val="4F61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376" name="Google Shape;376;p1"/>
          <p:cNvSpPr/>
          <p:nvPr/>
        </p:nvSpPr>
        <p:spPr>
          <a:xfrm flipH="1" rot="10800000">
            <a:off x="4851923" y="3918477"/>
            <a:ext cx="2448272" cy="1593616"/>
          </a:xfrm>
          <a:prstGeom prst="corner">
            <a:avLst>
              <a:gd fmla="val 100631" name="adj1"/>
              <a:gd fmla="val 47109" name="adj2"/>
            </a:avLst>
          </a:prstGeom>
          <a:noFill/>
          <a:ln cap="flat" cmpd="sng" w="57150">
            <a:solidFill>
              <a:srgbClr val="4F61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10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470" name="Google Shape;470;p10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471" name="Google Shape;471;p10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pic>
        <p:nvPicPr>
          <p:cNvPr descr="台所水栓取替" id="472" name="Google Shape;472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400" y="764706"/>
            <a:ext cx="1969925" cy="26265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台所水栓取替" id="473" name="Google Shape;473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04304" y="764706"/>
            <a:ext cx="1969925" cy="26265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洗面化粧台取替" id="474" name="Google Shape;474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5400" y="3620482"/>
            <a:ext cx="1969925" cy="262656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洗面化粧台取替" id="475" name="Google Shape;475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04304" y="3620481"/>
            <a:ext cx="1969925" cy="262656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便器取替" id="476" name="Google Shape;476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81135" y="764705"/>
            <a:ext cx="1969925" cy="26265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便器取替" id="477" name="Google Shape;477;p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626085" y="764704"/>
            <a:ext cx="1969925" cy="26265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浴室・脱衣場・キッチン・トイレリフォーム" id="478" name="Google Shape;478;p1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881135" y="3620482"/>
            <a:ext cx="1969925" cy="26265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浴室・脱衣場・キッチン・トイレリフォーム" id="479" name="Google Shape;479;p1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9623599" y="3620480"/>
            <a:ext cx="1969925" cy="2626567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10"/>
          <p:cNvSpPr/>
          <p:nvPr/>
        </p:nvSpPr>
        <p:spPr>
          <a:xfrm>
            <a:off x="2840012" y="2052314"/>
            <a:ext cx="447675" cy="34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481" name="Google Shape;481;p10"/>
          <p:cNvSpPr/>
          <p:nvPr/>
        </p:nvSpPr>
        <p:spPr>
          <a:xfrm>
            <a:off x="2840013" y="4762313"/>
            <a:ext cx="447675" cy="34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482" name="Google Shape;482;p10"/>
          <p:cNvSpPr/>
          <p:nvPr/>
        </p:nvSpPr>
        <p:spPr>
          <a:xfrm>
            <a:off x="9014735" y="4784324"/>
            <a:ext cx="447675" cy="34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483" name="Google Shape;483;p10"/>
          <p:cNvSpPr/>
          <p:nvPr/>
        </p:nvSpPr>
        <p:spPr>
          <a:xfrm>
            <a:off x="9014735" y="2037341"/>
            <a:ext cx="447675" cy="34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11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489" name="Google Shape;489;p11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490" name="Google Shape;490;p11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grpSp>
        <p:nvGrpSpPr>
          <p:cNvPr id="491" name="Google Shape;491;p11"/>
          <p:cNvGrpSpPr/>
          <p:nvPr/>
        </p:nvGrpSpPr>
        <p:grpSpPr>
          <a:xfrm>
            <a:off x="1271464" y="2780928"/>
            <a:ext cx="3583878" cy="1800200"/>
            <a:chOff x="2279581" y="2348880"/>
            <a:chExt cx="3583878" cy="2088232"/>
          </a:xfrm>
        </p:grpSpPr>
        <p:sp>
          <p:nvSpPr>
            <p:cNvPr id="492" name="Google Shape;492;p11"/>
            <p:cNvSpPr/>
            <p:nvPr/>
          </p:nvSpPr>
          <p:spPr>
            <a:xfrm>
              <a:off x="2279581" y="2348880"/>
              <a:ext cx="3497997" cy="2088232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493" name="Google Shape;493;p11"/>
            <p:cNvSpPr/>
            <p:nvPr/>
          </p:nvSpPr>
          <p:spPr>
            <a:xfrm>
              <a:off x="2330279" y="2348880"/>
              <a:ext cx="3533180" cy="2088232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8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まだまだ</a:t>
              </a:r>
              <a:endParaRPr sz="2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8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現場プレーヤー</a:t>
              </a:r>
              <a:endParaRPr sz="2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4" name="Google Shape;494;p11"/>
          <p:cNvSpPr txBox="1"/>
          <p:nvPr/>
        </p:nvSpPr>
        <p:spPr>
          <a:xfrm>
            <a:off x="2330279" y="1086450"/>
            <a:ext cx="7603452" cy="792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 sz="36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現在の私の立場</a:t>
            </a:r>
            <a:endParaRPr/>
          </a:p>
        </p:txBody>
      </p:sp>
      <p:sp>
        <p:nvSpPr>
          <p:cNvPr id="495" name="Google Shape;495;p11"/>
          <p:cNvSpPr/>
          <p:nvPr/>
        </p:nvSpPr>
        <p:spPr>
          <a:xfrm>
            <a:off x="3647729" y="1057749"/>
            <a:ext cx="144015" cy="715067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grpSp>
        <p:nvGrpSpPr>
          <p:cNvPr id="496" name="Google Shape;496;p11"/>
          <p:cNvGrpSpPr/>
          <p:nvPr/>
        </p:nvGrpSpPr>
        <p:grpSpPr>
          <a:xfrm>
            <a:off x="7315141" y="2780928"/>
            <a:ext cx="3583878" cy="1800200"/>
            <a:chOff x="2279581" y="2348880"/>
            <a:chExt cx="3583878" cy="2088232"/>
          </a:xfrm>
        </p:grpSpPr>
        <p:sp>
          <p:nvSpPr>
            <p:cNvPr id="497" name="Google Shape;497;p11"/>
            <p:cNvSpPr/>
            <p:nvPr/>
          </p:nvSpPr>
          <p:spPr>
            <a:xfrm>
              <a:off x="2279581" y="2348880"/>
              <a:ext cx="3497997" cy="2088232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498" name="Google Shape;498;p11"/>
            <p:cNvSpPr/>
            <p:nvPr/>
          </p:nvSpPr>
          <p:spPr>
            <a:xfrm>
              <a:off x="2330279" y="2348880"/>
              <a:ext cx="3533180" cy="2088232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8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次期経営者</a:t>
              </a:r>
              <a:endParaRPr sz="2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99" name="Google Shape;499;p11"/>
          <p:cNvSpPr/>
          <p:nvPr/>
        </p:nvSpPr>
        <p:spPr>
          <a:xfrm>
            <a:off x="4200785" y="2996952"/>
            <a:ext cx="3727490" cy="5669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9062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200"/>
              <a:buFont typeface="Book Antiqua"/>
              <a:buNone/>
            </a:pPr>
            <a:r>
              <a:rPr lang="ja-JP" sz="32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準備期間</a:t>
            </a:r>
            <a:endParaRPr sz="32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00" name="Google Shape;500;p11"/>
          <p:cNvSpPr/>
          <p:nvPr/>
        </p:nvSpPr>
        <p:spPr>
          <a:xfrm>
            <a:off x="5159896" y="3653956"/>
            <a:ext cx="1944216" cy="74676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12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506" name="Google Shape;506;p12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507" name="Google Shape;507;p12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grpSp>
        <p:nvGrpSpPr>
          <p:cNvPr id="508" name="Google Shape;508;p12"/>
          <p:cNvGrpSpPr/>
          <p:nvPr/>
        </p:nvGrpSpPr>
        <p:grpSpPr>
          <a:xfrm>
            <a:off x="2032000" y="2780928"/>
            <a:ext cx="3583878" cy="1800200"/>
            <a:chOff x="2032000" y="2780928"/>
            <a:chExt cx="3583878" cy="1800200"/>
          </a:xfrm>
        </p:grpSpPr>
        <p:sp>
          <p:nvSpPr>
            <p:cNvPr id="509" name="Google Shape;509;p12"/>
            <p:cNvSpPr/>
            <p:nvPr/>
          </p:nvSpPr>
          <p:spPr>
            <a:xfrm>
              <a:off x="2032000" y="2780928"/>
              <a:ext cx="3497997" cy="1800200"/>
            </a:xfrm>
            <a:prstGeom prst="roundRect">
              <a:avLst>
                <a:gd fmla="val 16667" name="adj"/>
              </a:avLst>
            </a:prstGeom>
            <a:solidFill>
              <a:srgbClr val="93895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510" name="Google Shape;510;p12"/>
            <p:cNvSpPr/>
            <p:nvPr/>
          </p:nvSpPr>
          <p:spPr>
            <a:xfrm>
              <a:off x="2082698" y="2780928"/>
              <a:ext cx="3533180" cy="1800200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8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昔ながらの教育</a:t>
              </a:r>
              <a:endParaRPr sz="28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11" name="Google Shape;511;p12"/>
          <p:cNvSpPr txBox="1"/>
          <p:nvPr/>
        </p:nvSpPr>
        <p:spPr>
          <a:xfrm>
            <a:off x="2330279" y="1086450"/>
            <a:ext cx="7603452" cy="792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 sz="36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私が感じる自社の不安</a:t>
            </a:r>
            <a:endParaRPr/>
          </a:p>
        </p:txBody>
      </p:sp>
      <p:sp>
        <p:nvSpPr>
          <p:cNvPr id="512" name="Google Shape;512;p12"/>
          <p:cNvSpPr/>
          <p:nvPr/>
        </p:nvSpPr>
        <p:spPr>
          <a:xfrm>
            <a:off x="3424209" y="1057749"/>
            <a:ext cx="144015" cy="715067"/>
          </a:xfrm>
          <a:prstGeom prst="rect">
            <a:avLst/>
          </a:prstGeom>
          <a:solidFill>
            <a:srgbClr val="9389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grpSp>
        <p:nvGrpSpPr>
          <p:cNvPr id="513" name="Google Shape;513;p12"/>
          <p:cNvGrpSpPr/>
          <p:nvPr/>
        </p:nvGrpSpPr>
        <p:grpSpPr>
          <a:xfrm>
            <a:off x="6576122" y="2780928"/>
            <a:ext cx="3583878" cy="1800200"/>
            <a:chOff x="6576122" y="2780928"/>
            <a:chExt cx="3583878" cy="1800200"/>
          </a:xfrm>
        </p:grpSpPr>
        <p:sp>
          <p:nvSpPr>
            <p:cNvPr id="514" name="Google Shape;514;p12"/>
            <p:cNvSpPr/>
            <p:nvPr/>
          </p:nvSpPr>
          <p:spPr>
            <a:xfrm>
              <a:off x="6576122" y="2780928"/>
              <a:ext cx="3497997" cy="1800200"/>
            </a:xfrm>
            <a:prstGeom prst="roundRect">
              <a:avLst>
                <a:gd fmla="val 16667" name="adj"/>
              </a:avLst>
            </a:prstGeom>
            <a:solidFill>
              <a:srgbClr val="93895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515" name="Google Shape;515;p12"/>
            <p:cNvSpPr/>
            <p:nvPr/>
          </p:nvSpPr>
          <p:spPr>
            <a:xfrm>
              <a:off x="6626820" y="2780928"/>
              <a:ext cx="3533180" cy="1800200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8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社員によって</a:t>
              </a:r>
              <a:endParaRPr sz="2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8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知識やスキルの</a:t>
              </a:r>
              <a:endParaRPr sz="2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8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バラツキ</a:t>
              </a:r>
              <a:endParaRPr/>
            </a:p>
          </p:txBody>
        </p:sp>
      </p:grpSp>
      <p:sp>
        <p:nvSpPr>
          <p:cNvPr id="516" name="Google Shape;516;p12"/>
          <p:cNvSpPr/>
          <p:nvPr/>
        </p:nvSpPr>
        <p:spPr>
          <a:xfrm>
            <a:off x="1981200" y="4941168"/>
            <a:ext cx="8229600" cy="1152128"/>
          </a:xfrm>
          <a:prstGeom prst="roundRect">
            <a:avLst>
              <a:gd fmla="val 16667" name="adj"/>
            </a:avLst>
          </a:prstGeom>
          <a:solidFill>
            <a:srgbClr val="9389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未来への技術継承に</a:t>
            </a:r>
            <a:endParaRPr b="1" sz="2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体系的な手立てがない</a:t>
            </a:r>
            <a:endParaRPr b="1" sz="2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13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522" name="Google Shape;522;p13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523" name="Google Shape;523;p13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524" name="Google Shape;524;p13"/>
          <p:cNvSpPr txBox="1"/>
          <p:nvPr/>
        </p:nvSpPr>
        <p:spPr>
          <a:xfrm>
            <a:off x="2330279" y="1086450"/>
            <a:ext cx="7603452" cy="30626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Book Antiqua"/>
              <a:buNone/>
            </a:pPr>
            <a:r>
              <a:rPr lang="ja-JP" sz="28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自社の現状に不安はあるのに・・・</a:t>
            </a:r>
            <a:endParaRPr sz="28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Book Antiqua"/>
              <a:buNone/>
            </a:pPr>
            <a:r>
              <a:t/>
            </a:r>
            <a:endParaRPr sz="28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Book Antiqua"/>
              <a:buNone/>
            </a:pPr>
            <a:r>
              <a:t/>
            </a:r>
            <a:endParaRPr sz="28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 sz="36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今までは</a:t>
            </a:r>
            <a:endParaRPr sz="36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 sz="36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技術の継承はうまくいっている！？</a:t>
            </a:r>
            <a:endParaRPr sz="36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25" name="Google Shape;525;p13"/>
          <p:cNvSpPr/>
          <p:nvPr/>
        </p:nvSpPr>
        <p:spPr>
          <a:xfrm>
            <a:off x="1981200" y="4941168"/>
            <a:ext cx="8229600" cy="1152128"/>
          </a:xfrm>
          <a:prstGeom prst="roundRect">
            <a:avLst>
              <a:gd fmla="val 16667" name="adj"/>
            </a:avLst>
          </a:prstGeom>
          <a:solidFill>
            <a:srgbClr val="9389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なぜ上手くいっているのか？</a:t>
            </a:r>
            <a:endParaRPr b="1" sz="2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14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531" name="Google Shape;531;p14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532" name="Google Shape;532;p14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grpSp>
        <p:nvGrpSpPr>
          <p:cNvPr id="533" name="Google Shape;533;p14"/>
          <p:cNvGrpSpPr/>
          <p:nvPr/>
        </p:nvGrpSpPr>
        <p:grpSpPr>
          <a:xfrm>
            <a:off x="609600" y="2060848"/>
            <a:ext cx="4766320" cy="3168352"/>
            <a:chOff x="2279581" y="2348880"/>
            <a:chExt cx="4048450" cy="2088232"/>
          </a:xfrm>
        </p:grpSpPr>
        <p:sp>
          <p:nvSpPr>
            <p:cNvPr id="534" name="Google Shape;534;p14"/>
            <p:cNvSpPr/>
            <p:nvPr/>
          </p:nvSpPr>
          <p:spPr>
            <a:xfrm>
              <a:off x="2279581" y="2348880"/>
              <a:ext cx="3497997" cy="2088232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535" name="Google Shape;535;p14"/>
            <p:cNvSpPr/>
            <p:nvPr/>
          </p:nvSpPr>
          <p:spPr>
            <a:xfrm>
              <a:off x="2330278" y="2348880"/>
              <a:ext cx="3997753" cy="2088232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・ベテランの経験値と実力</a:t>
              </a:r>
              <a:endParaRPr sz="2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　（暗黙知）</a:t>
              </a:r>
              <a:endParaRPr sz="2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・少人数（10名程度）</a:t>
              </a:r>
              <a:endParaRPr sz="2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・アットホームな社風</a:t>
              </a:r>
              <a:endParaRPr sz="2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2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200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・仕事の性質上、複数人作業多い</a:t>
              </a:r>
              <a:endParaRPr sz="22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6" name="Google Shape;536;p14"/>
          <p:cNvSpPr txBox="1"/>
          <p:nvPr/>
        </p:nvSpPr>
        <p:spPr>
          <a:xfrm>
            <a:off x="2330279" y="1086450"/>
            <a:ext cx="7603452" cy="792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 sz="36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上手くいっている要因</a:t>
            </a:r>
            <a:endParaRPr/>
          </a:p>
        </p:txBody>
      </p:sp>
      <p:sp>
        <p:nvSpPr>
          <p:cNvPr id="537" name="Google Shape;537;p14"/>
          <p:cNvSpPr/>
          <p:nvPr/>
        </p:nvSpPr>
        <p:spPr>
          <a:xfrm>
            <a:off x="3431704" y="1057749"/>
            <a:ext cx="144015" cy="715067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38" name="Google Shape;538;p14"/>
          <p:cNvSpPr/>
          <p:nvPr/>
        </p:nvSpPr>
        <p:spPr>
          <a:xfrm>
            <a:off x="6816080" y="2060848"/>
            <a:ext cx="4372347" cy="3240360"/>
          </a:xfrm>
          <a:prstGeom prst="roundRect">
            <a:avLst>
              <a:gd fmla="val 16667" name="adj"/>
            </a:avLst>
          </a:prstGeom>
          <a:solidFill>
            <a:srgbClr val="E36C0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39" name="Google Shape;539;p14"/>
          <p:cNvSpPr/>
          <p:nvPr/>
        </p:nvSpPr>
        <p:spPr>
          <a:xfrm>
            <a:off x="6879450" y="2060848"/>
            <a:ext cx="4702950" cy="3240360"/>
          </a:xfrm>
          <a:prstGeom prst="roundRect">
            <a:avLst>
              <a:gd fmla="val 16667" name="adj"/>
            </a:avLst>
          </a:prstGeom>
          <a:solidFill>
            <a:srgbClr val="F5F5F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業務内容的に社員間の接点が多く、</a:t>
            </a:r>
            <a:endParaRPr sz="20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互いにフォローに入りやすい特徴</a:t>
            </a:r>
            <a:endParaRPr sz="20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少人数でアットホームな雰囲気があることにより、</a:t>
            </a:r>
            <a:endParaRPr sz="20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業務に関して、聞いたり教えたりしやすい環境</a:t>
            </a:r>
            <a:endParaRPr/>
          </a:p>
        </p:txBody>
      </p:sp>
      <p:sp>
        <p:nvSpPr>
          <p:cNvPr id="540" name="Google Shape;540;p14"/>
          <p:cNvSpPr/>
          <p:nvPr/>
        </p:nvSpPr>
        <p:spPr>
          <a:xfrm>
            <a:off x="5663953" y="3271644"/>
            <a:ext cx="936104" cy="74676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36C0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41" name="Google Shape;541;p14"/>
          <p:cNvSpPr/>
          <p:nvPr/>
        </p:nvSpPr>
        <p:spPr>
          <a:xfrm>
            <a:off x="3791744" y="5586707"/>
            <a:ext cx="4608512" cy="720078"/>
          </a:xfrm>
          <a:prstGeom prst="roundRect">
            <a:avLst>
              <a:gd fmla="val 16667" name="adj"/>
            </a:avLst>
          </a:prstGeom>
          <a:solidFill>
            <a:srgbClr val="E36C0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「文化」と「人」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5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547" name="Google Shape;547;p15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548" name="Google Shape;548;p15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549" name="Google Shape;549;p15"/>
          <p:cNvSpPr txBox="1"/>
          <p:nvPr/>
        </p:nvSpPr>
        <p:spPr>
          <a:xfrm>
            <a:off x="3863751" y="1086450"/>
            <a:ext cx="6069979" cy="11521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 sz="36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自社の近い将来</a:t>
            </a:r>
            <a:endParaRPr sz="36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 sz="36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メンバー構成に大きな変化</a:t>
            </a:r>
            <a:endParaRPr/>
          </a:p>
        </p:txBody>
      </p:sp>
      <p:sp>
        <p:nvSpPr>
          <p:cNvPr id="550" name="Google Shape;550;p15"/>
          <p:cNvSpPr/>
          <p:nvPr/>
        </p:nvSpPr>
        <p:spPr>
          <a:xfrm>
            <a:off x="3424209" y="1057749"/>
            <a:ext cx="151511" cy="1152128"/>
          </a:xfrm>
          <a:prstGeom prst="rect">
            <a:avLst/>
          </a:prstGeom>
          <a:solidFill>
            <a:srgbClr val="9389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51" name="Google Shape;551;p15"/>
          <p:cNvSpPr txBox="1"/>
          <p:nvPr/>
        </p:nvSpPr>
        <p:spPr>
          <a:xfrm>
            <a:off x="1631504" y="2708920"/>
            <a:ext cx="9001002" cy="5104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Book Antiqua"/>
              <a:buNone/>
            </a:pPr>
            <a:r>
              <a:rPr lang="ja-JP" sz="24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5年以内にベテラン定年、暗黙知が一気に失われる</a:t>
            </a:r>
            <a:endParaRPr sz="24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grpSp>
        <p:nvGrpSpPr>
          <p:cNvPr id="552" name="Google Shape;552;p15"/>
          <p:cNvGrpSpPr/>
          <p:nvPr/>
        </p:nvGrpSpPr>
        <p:grpSpPr>
          <a:xfrm>
            <a:off x="767408" y="4365104"/>
            <a:ext cx="10729194" cy="1872208"/>
            <a:chOff x="767408" y="4077072"/>
            <a:chExt cx="10729194" cy="2160240"/>
          </a:xfrm>
        </p:grpSpPr>
        <p:sp>
          <p:nvSpPr>
            <p:cNvPr id="553" name="Google Shape;553;p15"/>
            <p:cNvSpPr/>
            <p:nvPr/>
          </p:nvSpPr>
          <p:spPr>
            <a:xfrm>
              <a:off x="767408" y="4077072"/>
              <a:ext cx="10729194" cy="2160240"/>
            </a:xfrm>
            <a:prstGeom prst="roundRect">
              <a:avLst>
                <a:gd fmla="val 16667" name="adj"/>
              </a:avLst>
            </a:prstGeom>
            <a:solidFill>
              <a:srgbClr val="E36C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554" name="Google Shape;554;p15"/>
            <p:cNvSpPr/>
            <p:nvPr/>
          </p:nvSpPr>
          <p:spPr>
            <a:xfrm>
              <a:off x="767408" y="4077072"/>
              <a:ext cx="10729194" cy="2058638"/>
            </a:xfrm>
            <a:prstGeom prst="roundRect">
              <a:avLst>
                <a:gd fmla="val 16667" name="adj"/>
              </a:avLst>
            </a:prstGeom>
            <a:solidFill>
              <a:srgbClr val="FDE9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6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今、会社の中にある知識や経験、技術を</a:t>
              </a:r>
              <a:endParaRPr sz="2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6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これからの人材に</a:t>
              </a:r>
              <a:r>
                <a:rPr lang="ja-JP" sz="2600">
                  <a:solidFill>
                    <a:srgbClr val="991208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引き継ぐことが出来る「知的財産」</a:t>
              </a:r>
              <a:r>
                <a:rPr lang="ja-JP" sz="26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にしたい</a:t>
              </a:r>
              <a:endParaRPr sz="2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6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それをもって次世代の育成をしていきたい</a:t>
              </a:r>
              <a:endParaRPr sz="2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sp>
        <p:nvSpPr>
          <p:cNvPr id="555" name="Google Shape;555;p15"/>
          <p:cNvSpPr txBox="1"/>
          <p:nvPr/>
        </p:nvSpPr>
        <p:spPr>
          <a:xfrm>
            <a:off x="799260" y="3790411"/>
            <a:ext cx="2808310" cy="646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Book Antiqua"/>
              <a:buNone/>
            </a:pPr>
            <a:r>
              <a:rPr lang="ja-JP" sz="28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私がしたい事</a:t>
            </a:r>
            <a:endParaRPr/>
          </a:p>
        </p:txBody>
      </p:sp>
      <p:sp>
        <p:nvSpPr>
          <p:cNvPr id="556" name="Google Shape;556;p15"/>
          <p:cNvSpPr/>
          <p:nvPr/>
        </p:nvSpPr>
        <p:spPr>
          <a:xfrm>
            <a:off x="799258" y="3790411"/>
            <a:ext cx="144016" cy="454248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16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562" name="Google Shape;562;p16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563" name="Google Shape;563;p16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grpSp>
        <p:nvGrpSpPr>
          <p:cNvPr id="564" name="Google Shape;564;p16"/>
          <p:cNvGrpSpPr/>
          <p:nvPr/>
        </p:nvGrpSpPr>
        <p:grpSpPr>
          <a:xfrm>
            <a:off x="1271464" y="2833848"/>
            <a:ext cx="4032448" cy="1948678"/>
            <a:chOff x="2279581" y="2348880"/>
            <a:chExt cx="3583878" cy="2088232"/>
          </a:xfrm>
        </p:grpSpPr>
        <p:sp>
          <p:nvSpPr>
            <p:cNvPr id="565" name="Google Shape;565;p16"/>
            <p:cNvSpPr/>
            <p:nvPr/>
          </p:nvSpPr>
          <p:spPr>
            <a:xfrm>
              <a:off x="2279581" y="2348880"/>
              <a:ext cx="3497997" cy="2088232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566" name="Google Shape;566;p16"/>
            <p:cNvSpPr/>
            <p:nvPr/>
          </p:nvSpPr>
          <p:spPr>
            <a:xfrm>
              <a:off x="2330279" y="2348880"/>
              <a:ext cx="3533180" cy="2088232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4" marL="18288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8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・言語化</a:t>
              </a:r>
              <a:endParaRPr b="0" i="0" sz="2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4" marL="18288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8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・可視化</a:t>
              </a:r>
              <a:endParaRPr b="0" i="0" sz="2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4" marL="18288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8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・分解</a:t>
              </a:r>
              <a:endParaRPr b="0" i="0" sz="2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4" marL="18288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8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・整理</a:t>
              </a:r>
              <a:endParaRPr b="0" i="0" sz="28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7" name="Google Shape;567;p16"/>
          <p:cNvSpPr txBox="1"/>
          <p:nvPr/>
        </p:nvSpPr>
        <p:spPr>
          <a:xfrm>
            <a:off x="2330279" y="1086450"/>
            <a:ext cx="7603452" cy="7920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 sz="36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どうすれば可能か？</a:t>
            </a:r>
            <a:endParaRPr/>
          </a:p>
        </p:txBody>
      </p:sp>
      <p:sp>
        <p:nvSpPr>
          <p:cNvPr id="568" name="Google Shape;568;p16"/>
          <p:cNvSpPr/>
          <p:nvPr/>
        </p:nvSpPr>
        <p:spPr>
          <a:xfrm>
            <a:off x="3647729" y="1057749"/>
            <a:ext cx="144015" cy="715067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69" name="Google Shape;569;p16"/>
          <p:cNvSpPr/>
          <p:nvPr/>
        </p:nvSpPr>
        <p:spPr>
          <a:xfrm>
            <a:off x="6672064" y="3107254"/>
            <a:ext cx="3497997" cy="1401866"/>
          </a:xfrm>
          <a:prstGeom prst="roundRect">
            <a:avLst>
              <a:gd fmla="val 16667" name="adj"/>
            </a:avLst>
          </a:prstGeom>
          <a:solidFill>
            <a:srgbClr val="E36C0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70" name="Google Shape;570;p16"/>
          <p:cNvSpPr/>
          <p:nvPr/>
        </p:nvSpPr>
        <p:spPr>
          <a:xfrm>
            <a:off x="6722762" y="3107254"/>
            <a:ext cx="3533180" cy="1401866"/>
          </a:xfrm>
          <a:prstGeom prst="roundRect">
            <a:avLst>
              <a:gd fmla="val 16667" name="adj"/>
            </a:avLst>
          </a:prstGeom>
          <a:solidFill>
            <a:srgbClr val="F5F5F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44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明文化</a:t>
            </a:r>
            <a:endParaRPr sz="44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16"/>
          <p:cNvSpPr/>
          <p:nvPr/>
        </p:nvSpPr>
        <p:spPr>
          <a:xfrm>
            <a:off x="5240972" y="3457701"/>
            <a:ext cx="1647116" cy="105141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61805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7200"/>
              <a:buFont typeface="Book Antiqua"/>
              <a:buNone/>
            </a:pPr>
            <a:r>
              <a:rPr b="1" lang="ja-JP" sz="72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＝</a:t>
            </a:r>
            <a:endParaRPr b="1" sz="72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72" name="Google Shape;572;p16"/>
          <p:cNvSpPr txBox="1"/>
          <p:nvPr/>
        </p:nvSpPr>
        <p:spPr>
          <a:xfrm>
            <a:off x="2330279" y="2026629"/>
            <a:ext cx="7603452" cy="5669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Book Antiqua"/>
              <a:buNone/>
            </a:pPr>
            <a:r>
              <a:rPr lang="ja-JP" sz="28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【ベテランの暗黙知を会社の知的財産に】</a:t>
            </a:r>
            <a:endParaRPr sz="36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73" name="Google Shape;573;p16"/>
          <p:cNvSpPr txBox="1"/>
          <p:nvPr/>
        </p:nvSpPr>
        <p:spPr>
          <a:xfrm>
            <a:off x="1521353" y="3425250"/>
            <a:ext cx="156966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6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業務を</a:t>
            </a:r>
            <a:endParaRPr sz="36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74" name="Google Shape;574;p16"/>
          <p:cNvGrpSpPr/>
          <p:nvPr/>
        </p:nvGrpSpPr>
        <p:grpSpPr>
          <a:xfrm>
            <a:off x="767408" y="5100522"/>
            <a:ext cx="10729194" cy="1101758"/>
            <a:chOff x="767408" y="4077072"/>
            <a:chExt cx="10729194" cy="2160240"/>
          </a:xfrm>
        </p:grpSpPr>
        <p:sp>
          <p:nvSpPr>
            <p:cNvPr id="575" name="Google Shape;575;p16"/>
            <p:cNvSpPr/>
            <p:nvPr/>
          </p:nvSpPr>
          <p:spPr>
            <a:xfrm>
              <a:off x="767408" y="4077072"/>
              <a:ext cx="10729194" cy="2160240"/>
            </a:xfrm>
            <a:prstGeom prst="roundRect">
              <a:avLst>
                <a:gd fmla="val 16667" name="adj"/>
              </a:avLst>
            </a:prstGeom>
            <a:solidFill>
              <a:srgbClr val="E36C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576" name="Google Shape;576;p16"/>
            <p:cNvSpPr/>
            <p:nvPr/>
          </p:nvSpPr>
          <p:spPr>
            <a:xfrm>
              <a:off x="767408" y="4077072"/>
              <a:ext cx="10729194" cy="2058638"/>
            </a:xfrm>
            <a:prstGeom prst="roundRect">
              <a:avLst>
                <a:gd fmla="val 16667" name="adj"/>
              </a:avLst>
            </a:prstGeom>
            <a:solidFill>
              <a:srgbClr val="FDE9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感覚や経験で出来ていたことを「手順・マニュアル化」し</a:t>
              </a:r>
              <a:endParaRPr sz="2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「ルール」と「仕組み」で運用できる会社にしたい</a:t>
              </a:r>
              <a:endParaRPr sz="2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17"/>
          <p:cNvSpPr txBox="1"/>
          <p:nvPr/>
        </p:nvSpPr>
        <p:spPr>
          <a:xfrm>
            <a:off x="2133600" y="1414264"/>
            <a:ext cx="7924800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手順・マニュアル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↓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作ったからといって上手くいかない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↓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生かす環境作りへの取り組みが必要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↓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環境作り、つまりルールや仕組みづくり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に着眼</a:t>
            </a:r>
            <a:endParaRPr/>
          </a:p>
        </p:txBody>
      </p:sp>
      <p:sp>
        <p:nvSpPr>
          <p:cNvPr id="582" name="Google Shape;582;p17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583" name="Google Shape;583;p17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584" name="Google Shape;584;p17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18"/>
          <p:cNvSpPr txBox="1"/>
          <p:nvPr/>
        </p:nvSpPr>
        <p:spPr>
          <a:xfrm>
            <a:off x="3071666" y="826675"/>
            <a:ext cx="6048672" cy="5990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6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000"/>
              <a:buFont typeface="Arial"/>
              <a:buNone/>
            </a:pPr>
            <a:r>
              <a:rPr lang="ja-JP" sz="3000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ペアインタビュー</a:t>
            </a:r>
            <a:endParaRPr sz="3000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p18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591" name="Google Shape;591;p18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592" name="Google Shape;592;p18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593" name="Google Shape;593;p18"/>
          <p:cNvSpPr txBox="1"/>
          <p:nvPr/>
        </p:nvSpPr>
        <p:spPr>
          <a:xfrm>
            <a:off x="4671575" y="4581128"/>
            <a:ext cx="2848858" cy="15697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960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10分</a:t>
            </a:r>
            <a:endParaRPr sz="1800">
              <a:solidFill>
                <a:srgbClr val="7F7F7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94" name="Google Shape;594;p18"/>
          <p:cNvSpPr/>
          <p:nvPr/>
        </p:nvSpPr>
        <p:spPr>
          <a:xfrm>
            <a:off x="2423592" y="1823176"/>
            <a:ext cx="144016" cy="2469919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595" name="Google Shape;595;p18"/>
          <p:cNvSpPr txBox="1"/>
          <p:nvPr/>
        </p:nvSpPr>
        <p:spPr>
          <a:xfrm>
            <a:off x="2711624" y="1823177"/>
            <a:ext cx="9001000" cy="21602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Book Antiqua"/>
              <a:buNone/>
            </a:pPr>
            <a:r>
              <a:rPr lang="ja-JP" sz="28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各社の業務について</a:t>
            </a:r>
            <a:endParaRPr sz="28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Book Antiqua"/>
              <a:buNone/>
            </a:pPr>
            <a:r>
              <a:rPr lang="ja-JP" sz="24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・明文化されているルールはありますか？</a:t>
            </a:r>
            <a:endParaRPr sz="24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Book Antiqua"/>
              <a:buNone/>
            </a:pPr>
            <a:r>
              <a:rPr lang="ja-JP" sz="24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・そしてそれはうまく機能していますか？</a:t>
            </a:r>
            <a:endParaRPr sz="24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Book Antiqua"/>
              <a:buNone/>
            </a:pPr>
            <a:r>
              <a:rPr lang="ja-JP" sz="24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・明文化されていないけど規則化された実態はありますか？</a:t>
            </a:r>
            <a:endParaRPr sz="24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19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601" name="Google Shape;601;p19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602" name="Google Shape;602;p19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603" name="Google Shape;603;p19"/>
          <p:cNvSpPr txBox="1"/>
          <p:nvPr/>
        </p:nvSpPr>
        <p:spPr>
          <a:xfrm>
            <a:off x="1775522" y="1086450"/>
            <a:ext cx="8712966" cy="17664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98214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2800"/>
              <a:buFont typeface="Book Antiqua"/>
              <a:buNone/>
            </a:pPr>
            <a:r>
              <a:rPr lang="ja-JP" sz="2800">
                <a:solidFill>
                  <a:srgbClr val="1B1B27"/>
                </a:solidFill>
                <a:latin typeface="Book Antiqua"/>
                <a:ea typeface="Book Antiqua"/>
                <a:cs typeface="Book Antiqua"/>
                <a:sym typeface="Book Antiqua"/>
              </a:rPr>
              <a:t>ルールと仕組みを学んでいった中で</a:t>
            </a:r>
            <a:endParaRPr sz="2800">
              <a:solidFill>
                <a:srgbClr val="1B1B27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lnSpc>
                <a:spcPct val="198214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2800"/>
              <a:buFont typeface="Book Antiqua"/>
              <a:buNone/>
            </a:pPr>
            <a:r>
              <a:rPr lang="ja-JP" sz="2800">
                <a:solidFill>
                  <a:srgbClr val="1B1B27"/>
                </a:solidFill>
                <a:latin typeface="Book Antiqua"/>
                <a:ea typeface="Book Antiqua"/>
                <a:cs typeface="Book Antiqua"/>
                <a:sym typeface="Book Antiqua"/>
              </a:rPr>
              <a:t>もう一つ前提として重要な意識しておく概念が・・</a:t>
            </a:r>
            <a:endParaRPr sz="28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04" name="Google Shape;604;p19"/>
          <p:cNvSpPr/>
          <p:nvPr/>
        </p:nvSpPr>
        <p:spPr>
          <a:xfrm>
            <a:off x="1271464" y="4686606"/>
            <a:ext cx="9649072" cy="1152128"/>
          </a:xfrm>
          <a:prstGeom prst="roundRect">
            <a:avLst>
              <a:gd fmla="val 16667" name="adj"/>
            </a:avLst>
          </a:prstGeom>
          <a:solidFill>
            <a:srgbClr val="9389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2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「組織のモラル」という最低限の“土壌”が重要</a:t>
            </a:r>
            <a:endParaRPr/>
          </a:p>
        </p:txBody>
      </p:sp>
      <p:sp>
        <p:nvSpPr>
          <p:cNvPr id="605" name="Google Shape;605;p19"/>
          <p:cNvSpPr/>
          <p:nvPr/>
        </p:nvSpPr>
        <p:spPr>
          <a:xfrm>
            <a:off x="4583832" y="2878767"/>
            <a:ext cx="2815744" cy="1126298"/>
          </a:xfrm>
          <a:prstGeom prst="roundRect">
            <a:avLst>
              <a:gd fmla="val 16667" name="adj"/>
            </a:avLst>
          </a:prstGeom>
          <a:solidFill>
            <a:srgbClr val="E36C0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個人のモラル</a:t>
            </a:r>
            <a:endParaRPr b="1" sz="26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（倫理・良識）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"/>
          <p:cNvSpPr txBox="1"/>
          <p:nvPr>
            <p:ph idx="1" type="subTitle"/>
          </p:nvPr>
        </p:nvSpPr>
        <p:spPr>
          <a:xfrm>
            <a:off x="2567610" y="3886200"/>
            <a:ext cx="7056784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 sz="2000"/>
          </a:p>
          <a:p>
            <a:pPr indent="0" lvl="0" marL="0" rtl="0" algn="ctr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rPr lang="ja-JP" sz="2400">
                <a:solidFill>
                  <a:srgbClr val="7F7F7F"/>
                </a:solidFill>
              </a:rPr>
              <a:t>担当幹事：堀　良介</a:t>
            </a:r>
            <a:endParaRPr sz="2400">
              <a:solidFill>
                <a:srgbClr val="7F7F7F"/>
              </a:solidFill>
            </a:endParaRPr>
          </a:p>
        </p:txBody>
      </p:sp>
      <p:sp>
        <p:nvSpPr>
          <p:cNvPr id="383" name="Google Shape;383;p2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384" name="Google Shape;384;p2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385" name="Google Shape;385;p2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386" name="Google Shape;386;p2"/>
          <p:cNvSpPr txBox="1"/>
          <p:nvPr>
            <p:ph type="ctrTitle"/>
          </p:nvPr>
        </p:nvSpPr>
        <p:spPr>
          <a:xfrm>
            <a:off x="1775522" y="2130439"/>
            <a:ext cx="8640958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3600"/>
              <a:buFont typeface="Book Antiqua"/>
              <a:buNone/>
            </a:pPr>
            <a:r>
              <a:rPr lang="ja-JP">
                <a:solidFill>
                  <a:srgbClr val="595959"/>
                </a:solidFill>
              </a:rPr>
              <a:t>　組織と「ルール」と「仕組み」づくり</a:t>
            </a:r>
            <a:endParaRPr/>
          </a:p>
        </p:txBody>
      </p:sp>
      <p:sp>
        <p:nvSpPr>
          <p:cNvPr id="387" name="Google Shape;387;p2"/>
          <p:cNvSpPr/>
          <p:nvPr/>
        </p:nvSpPr>
        <p:spPr>
          <a:xfrm>
            <a:off x="2063552" y="2492897"/>
            <a:ext cx="144016" cy="792088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20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611" name="Google Shape;611;p20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612" name="Google Shape;612;p20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613" name="Google Shape;613;p20"/>
          <p:cNvSpPr/>
          <p:nvPr/>
        </p:nvSpPr>
        <p:spPr>
          <a:xfrm>
            <a:off x="1264031" y="1681800"/>
            <a:ext cx="2815744" cy="1126298"/>
          </a:xfrm>
          <a:prstGeom prst="roundRect">
            <a:avLst>
              <a:gd fmla="val 16667" name="adj"/>
            </a:avLst>
          </a:prstGeom>
          <a:solidFill>
            <a:srgbClr val="E36C0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個人のモラル</a:t>
            </a:r>
            <a:endParaRPr b="1" sz="26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（倫理・良識）</a:t>
            </a:r>
            <a:endParaRPr/>
          </a:p>
        </p:txBody>
      </p:sp>
      <p:sp>
        <p:nvSpPr>
          <p:cNvPr id="614" name="Google Shape;614;p20"/>
          <p:cNvSpPr/>
          <p:nvPr/>
        </p:nvSpPr>
        <p:spPr>
          <a:xfrm>
            <a:off x="1264030" y="4434427"/>
            <a:ext cx="2815746" cy="1126298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ルール</a:t>
            </a:r>
            <a:endParaRPr b="1" sz="26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（規則・規律）</a:t>
            </a:r>
            <a:endParaRPr/>
          </a:p>
        </p:txBody>
      </p:sp>
      <p:sp>
        <p:nvSpPr>
          <p:cNvPr id="615" name="Google Shape;615;p20"/>
          <p:cNvSpPr txBox="1"/>
          <p:nvPr/>
        </p:nvSpPr>
        <p:spPr>
          <a:xfrm>
            <a:off x="4253786" y="1801051"/>
            <a:ext cx="7300396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＝社会や個人の明文化されていない内面的なルール</a:t>
            </a:r>
            <a:endParaRPr b="1" sz="24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　周辺環境によって蒸留された個人の価値観が基準</a:t>
            </a:r>
            <a:endParaRPr b="1" sz="24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16" name="Google Shape;616;p20"/>
          <p:cNvSpPr txBox="1"/>
          <p:nvPr/>
        </p:nvSpPr>
        <p:spPr>
          <a:xfrm>
            <a:off x="4253786" y="4743058"/>
            <a:ext cx="760977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＝社会や組織で明文化されている「守るべき決まり」</a:t>
            </a:r>
            <a:endParaRPr/>
          </a:p>
        </p:txBody>
      </p:sp>
      <p:sp>
        <p:nvSpPr>
          <p:cNvPr id="617" name="Google Shape;617;p20"/>
          <p:cNvSpPr/>
          <p:nvPr/>
        </p:nvSpPr>
        <p:spPr>
          <a:xfrm>
            <a:off x="4979650" y="2933104"/>
            <a:ext cx="980388" cy="1376313"/>
          </a:xfrm>
          <a:prstGeom prst="upDownArrow">
            <a:avLst>
              <a:gd fmla="val 50000" name="adj1"/>
              <a:gd fmla="val 50000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18" name="Google Shape;618;p20"/>
          <p:cNvSpPr txBox="1"/>
          <p:nvPr/>
        </p:nvSpPr>
        <p:spPr>
          <a:xfrm>
            <a:off x="1411605" y="3360349"/>
            <a:ext cx="3416320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800">
                <a:solidFill>
                  <a:schemeClr val="accent3"/>
                </a:solidFill>
                <a:latin typeface="Book Antiqua"/>
                <a:ea typeface="Book Antiqua"/>
                <a:cs typeface="Book Antiqua"/>
                <a:sym typeface="Book Antiqua"/>
              </a:rPr>
              <a:t>混同して使われ易い</a:t>
            </a:r>
            <a:endParaRPr/>
          </a:p>
        </p:txBody>
      </p:sp>
      <p:sp>
        <p:nvSpPr>
          <p:cNvPr id="619" name="Google Shape;619;p20"/>
          <p:cNvSpPr txBox="1"/>
          <p:nvPr/>
        </p:nvSpPr>
        <p:spPr>
          <a:xfrm>
            <a:off x="5865770" y="3360349"/>
            <a:ext cx="6062878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（責任感があり意識が高い人ほど・・・）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21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625" name="Google Shape;625;p21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626" name="Google Shape;626;p21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627" name="Google Shape;627;p21"/>
          <p:cNvSpPr txBox="1"/>
          <p:nvPr/>
        </p:nvSpPr>
        <p:spPr>
          <a:xfrm>
            <a:off x="835732" y="5298301"/>
            <a:ext cx="4980851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2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同じ業務を行っても</a:t>
            </a:r>
            <a:endParaRPr sz="22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2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個々の価値観によって基準がバラバラ</a:t>
            </a:r>
            <a:endParaRPr sz="22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2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個々の基準では「守られる」</a:t>
            </a:r>
            <a:endParaRPr sz="22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28" name="Google Shape;628;p21"/>
          <p:cNvSpPr txBox="1"/>
          <p:nvPr/>
        </p:nvSpPr>
        <p:spPr>
          <a:xfrm>
            <a:off x="7092581" y="5298301"/>
            <a:ext cx="4134465" cy="11079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2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明文化された基準で統一</a:t>
            </a:r>
            <a:endParaRPr sz="22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2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「守られる」</a:t>
            </a:r>
            <a:r>
              <a:rPr lang="ja-JP" sz="22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かは</a:t>
            </a:r>
            <a:r>
              <a:rPr lang="ja-JP" sz="22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定かではない</a:t>
            </a:r>
            <a:endParaRPr sz="22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2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個々のモラルと仕組みによる</a:t>
            </a:r>
            <a:endParaRPr/>
          </a:p>
        </p:txBody>
      </p:sp>
      <p:cxnSp>
        <p:nvCxnSpPr>
          <p:cNvPr id="629" name="Google Shape;629;p21"/>
          <p:cNvCxnSpPr/>
          <p:nvPr/>
        </p:nvCxnSpPr>
        <p:spPr>
          <a:xfrm>
            <a:off x="1258022" y="4502716"/>
            <a:ext cx="4267742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30" name="Google Shape;630;p21"/>
          <p:cNvSpPr txBox="1"/>
          <p:nvPr/>
        </p:nvSpPr>
        <p:spPr>
          <a:xfrm>
            <a:off x="1648467" y="4628510"/>
            <a:ext cx="3486853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A君　　B君　　C君</a:t>
            </a:r>
            <a:endParaRPr/>
          </a:p>
        </p:txBody>
      </p:sp>
      <p:sp>
        <p:nvSpPr>
          <p:cNvPr id="631" name="Google Shape;631;p21"/>
          <p:cNvSpPr/>
          <p:nvPr/>
        </p:nvSpPr>
        <p:spPr>
          <a:xfrm>
            <a:off x="2141193" y="3434866"/>
            <a:ext cx="555868" cy="1067850"/>
          </a:xfrm>
          <a:prstGeom prst="rect">
            <a:avLst/>
          </a:prstGeom>
          <a:noFill/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32" name="Google Shape;632;p21"/>
          <p:cNvSpPr/>
          <p:nvPr/>
        </p:nvSpPr>
        <p:spPr>
          <a:xfrm>
            <a:off x="3113958" y="2696149"/>
            <a:ext cx="555868" cy="1806567"/>
          </a:xfrm>
          <a:prstGeom prst="rect">
            <a:avLst/>
          </a:prstGeom>
          <a:noFill/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33" name="Google Shape;633;p21"/>
          <p:cNvSpPr/>
          <p:nvPr/>
        </p:nvSpPr>
        <p:spPr>
          <a:xfrm>
            <a:off x="4086724" y="3837138"/>
            <a:ext cx="555868" cy="665577"/>
          </a:xfrm>
          <a:prstGeom prst="rect">
            <a:avLst/>
          </a:prstGeom>
          <a:noFill/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34" name="Google Shape;634;p21"/>
          <p:cNvSpPr/>
          <p:nvPr/>
        </p:nvSpPr>
        <p:spPr>
          <a:xfrm>
            <a:off x="2141193" y="3515972"/>
            <a:ext cx="555868" cy="986743"/>
          </a:xfrm>
          <a:prstGeom prst="rect">
            <a:avLst/>
          </a:prstGeom>
          <a:solidFill>
            <a:schemeClr val="accent3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35" name="Google Shape;635;p21"/>
          <p:cNvSpPr/>
          <p:nvPr/>
        </p:nvSpPr>
        <p:spPr>
          <a:xfrm>
            <a:off x="3113958" y="2758317"/>
            <a:ext cx="555868" cy="1744397"/>
          </a:xfrm>
          <a:prstGeom prst="rect">
            <a:avLst/>
          </a:prstGeom>
          <a:solidFill>
            <a:schemeClr val="accent3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36" name="Google Shape;636;p21"/>
          <p:cNvSpPr/>
          <p:nvPr/>
        </p:nvSpPr>
        <p:spPr>
          <a:xfrm>
            <a:off x="4086724" y="3954166"/>
            <a:ext cx="555868" cy="548549"/>
          </a:xfrm>
          <a:prstGeom prst="rect">
            <a:avLst/>
          </a:prstGeom>
          <a:solidFill>
            <a:schemeClr val="accent3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cxnSp>
        <p:nvCxnSpPr>
          <p:cNvPr id="637" name="Google Shape;637;p21"/>
          <p:cNvCxnSpPr/>
          <p:nvPr/>
        </p:nvCxnSpPr>
        <p:spPr>
          <a:xfrm>
            <a:off x="1258022" y="3434866"/>
            <a:ext cx="4267742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638" name="Google Shape;638;p21"/>
          <p:cNvCxnSpPr/>
          <p:nvPr/>
        </p:nvCxnSpPr>
        <p:spPr>
          <a:xfrm>
            <a:off x="1258022" y="2699805"/>
            <a:ext cx="4267742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639" name="Google Shape;639;p21"/>
          <p:cNvCxnSpPr/>
          <p:nvPr/>
        </p:nvCxnSpPr>
        <p:spPr>
          <a:xfrm>
            <a:off x="1258022" y="3837138"/>
            <a:ext cx="4267742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640" name="Google Shape;640;p21"/>
          <p:cNvSpPr txBox="1"/>
          <p:nvPr/>
        </p:nvSpPr>
        <p:spPr>
          <a:xfrm>
            <a:off x="716222" y="2434675"/>
            <a:ext cx="126829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B君の基準</a:t>
            </a:r>
            <a:endParaRPr/>
          </a:p>
        </p:txBody>
      </p:sp>
      <p:sp>
        <p:nvSpPr>
          <p:cNvPr id="641" name="Google Shape;641;p21"/>
          <p:cNvSpPr txBox="1"/>
          <p:nvPr/>
        </p:nvSpPr>
        <p:spPr>
          <a:xfrm>
            <a:off x="703398" y="3100252"/>
            <a:ext cx="129394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A君の基準</a:t>
            </a:r>
            <a:endParaRPr/>
          </a:p>
        </p:txBody>
      </p:sp>
      <p:sp>
        <p:nvSpPr>
          <p:cNvPr id="642" name="Google Shape;642;p21"/>
          <p:cNvSpPr txBox="1"/>
          <p:nvPr/>
        </p:nvSpPr>
        <p:spPr>
          <a:xfrm>
            <a:off x="709810" y="3533277"/>
            <a:ext cx="128112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C君の基準</a:t>
            </a:r>
            <a:endParaRPr/>
          </a:p>
        </p:txBody>
      </p:sp>
      <p:cxnSp>
        <p:nvCxnSpPr>
          <p:cNvPr id="643" name="Google Shape;643;p21"/>
          <p:cNvCxnSpPr/>
          <p:nvPr/>
        </p:nvCxnSpPr>
        <p:spPr>
          <a:xfrm>
            <a:off x="6901824" y="4502716"/>
            <a:ext cx="4267742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44" name="Google Shape;644;p21"/>
          <p:cNvSpPr txBox="1"/>
          <p:nvPr/>
        </p:nvSpPr>
        <p:spPr>
          <a:xfrm>
            <a:off x="7292269" y="4628510"/>
            <a:ext cx="3486853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A君　　B君　　C君</a:t>
            </a:r>
            <a:endParaRPr/>
          </a:p>
        </p:txBody>
      </p:sp>
      <p:sp>
        <p:nvSpPr>
          <p:cNvPr id="645" name="Google Shape;645;p21"/>
          <p:cNvSpPr/>
          <p:nvPr/>
        </p:nvSpPr>
        <p:spPr>
          <a:xfrm>
            <a:off x="7784995" y="3131469"/>
            <a:ext cx="555868" cy="1371247"/>
          </a:xfrm>
          <a:prstGeom prst="rect">
            <a:avLst/>
          </a:prstGeom>
          <a:noFill/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46" name="Google Shape;646;p21"/>
          <p:cNvSpPr/>
          <p:nvPr/>
        </p:nvSpPr>
        <p:spPr>
          <a:xfrm>
            <a:off x="8757760" y="3138782"/>
            <a:ext cx="555868" cy="1363934"/>
          </a:xfrm>
          <a:prstGeom prst="rect">
            <a:avLst/>
          </a:prstGeom>
          <a:noFill/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47" name="Google Shape;647;p21"/>
          <p:cNvSpPr/>
          <p:nvPr/>
        </p:nvSpPr>
        <p:spPr>
          <a:xfrm>
            <a:off x="9730526" y="3146097"/>
            <a:ext cx="555868" cy="1356619"/>
          </a:xfrm>
          <a:prstGeom prst="rect">
            <a:avLst/>
          </a:prstGeom>
          <a:noFill/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48" name="Google Shape;648;p21"/>
          <p:cNvSpPr/>
          <p:nvPr/>
        </p:nvSpPr>
        <p:spPr>
          <a:xfrm>
            <a:off x="7784995" y="3593779"/>
            <a:ext cx="555868" cy="908936"/>
          </a:xfrm>
          <a:prstGeom prst="rect">
            <a:avLst/>
          </a:prstGeom>
          <a:solidFill>
            <a:schemeClr val="accent3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49" name="Google Shape;649;p21"/>
          <p:cNvSpPr/>
          <p:nvPr/>
        </p:nvSpPr>
        <p:spPr>
          <a:xfrm>
            <a:off x="8757760" y="3264576"/>
            <a:ext cx="555868" cy="1238139"/>
          </a:xfrm>
          <a:prstGeom prst="rect">
            <a:avLst/>
          </a:prstGeom>
          <a:solidFill>
            <a:schemeClr val="accent3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50" name="Google Shape;650;p21"/>
          <p:cNvSpPr/>
          <p:nvPr/>
        </p:nvSpPr>
        <p:spPr>
          <a:xfrm>
            <a:off x="9730526" y="3954166"/>
            <a:ext cx="555868" cy="548549"/>
          </a:xfrm>
          <a:prstGeom prst="rect">
            <a:avLst/>
          </a:prstGeom>
          <a:solidFill>
            <a:schemeClr val="accent3"/>
          </a:solidFill>
          <a:ln cap="flat" cmpd="sng" w="25400">
            <a:solidFill>
              <a:srgbClr val="21364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cxnSp>
        <p:nvCxnSpPr>
          <p:cNvPr id="651" name="Google Shape;651;p21"/>
          <p:cNvCxnSpPr/>
          <p:nvPr/>
        </p:nvCxnSpPr>
        <p:spPr>
          <a:xfrm>
            <a:off x="6901824" y="3138782"/>
            <a:ext cx="4267742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652" name="Google Shape;652;p21"/>
          <p:cNvSpPr txBox="1"/>
          <p:nvPr/>
        </p:nvSpPr>
        <p:spPr>
          <a:xfrm>
            <a:off x="6320751" y="2859540"/>
            <a:ext cx="134684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統一の基準</a:t>
            </a:r>
            <a:endParaRPr/>
          </a:p>
        </p:txBody>
      </p:sp>
      <p:sp>
        <p:nvSpPr>
          <p:cNvPr id="653" name="Google Shape;653;p21"/>
          <p:cNvSpPr/>
          <p:nvPr/>
        </p:nvSpPr>
        <p:spPr>
          <a:xfrm rot="5400000">
            <a:off x="7945844" y="3115073"/>
            <a:ext cx="234167" cy="281587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ABF8E"/>
          </a:solidFill>
          <a:ln cap="flat" cmpd="sng" w="25400">
            <a:solidFill>
              <a:srgbClr val="4F61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54" name="Google Shape;654;p21"/>
          <p:cNvSpPr/>
          <p:nvPr/>
        </p:nvSpPr>
        <p:spPr>
          <a:xfrm rot="-5400000">
            <a:off x="7949242" y="3339296"/>
            <a:ext cx="227377" cy="281587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2D59B"/>
          </a:solidFill>
          <a:ln cap="flat" cmpd="sng" w="25400">
            <a:solidFill>
              <a:srgbClr val="4F61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55" name="Google Shape;655;p21"/>
          <p:cNvSpPr/>
          <p:nvPr/>
        </p:nvSpPr>
        <p:spPr>
          <a:xfrm rot="5400000">
            <a:off x="9802979" y="3210782"/>
            <a:ext cx="410956" cy="281587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ABF8E"/>
          </a:solidFill>
          <a:ln cap="flat" cmpd="sng" w="25400">
            <a:solidFill>
              <a:srgbClr val="4F61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56" name="Google Shape;656;p21"/>
          <p:cNvSpPr/>
          <p:nvPr/>
        </p:nvSpPr>
        <p:spPr>
          <a:xfrm rot="-5400000">
            <a:off x="9802719" y="3607631"/>
            <a:ext cx="411482" cy="281587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2D59B"/>
          </a:solidFill>
          <a:ln cap="flat" cmpd="sng" w="25400">
            <a:solidFill>
              <a:srgbClr val="4F61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57" name="Google Shape;657;p21"/>
          <p:cNvSpPr/>
          <p:nvPr/>
        </p:nvSpPr>
        <p:spPr>
          <a:xfrm>
            <a:off x="1967713" y="980728"/>
            <a:ext cx="2815744" cy="1126298"/>
          </a:xfrm>
          <a:prstGeom prst="roundRect">
            <a:avLst>
              <a:gd fmla="val 16667" name="adj"/>
            </a:avLst>
          </a:prstGeom>
          <a:solidFill>
            <a:srgbClr val="E36C0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個人のモラル</a:t>
            </a:r>
            <a:endParaRPr b="1" sz="26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（倫理・良識）</a:t>
            </a:r>
            <a:endParaRPr/>
          </a:p>
        </p:txBody>
      </p:sp>
      <p:sp>
        <p:nvSpPr>
          <p:cNvPr id="658" name="Google Shape;658;p21"/>
          <p:cNvSpPr/>
          <p:nvPr/>
        </p:nvSpPr>
        <p:spPr>
          <a:xfrm>
            <a:off x="7627821" y="980728"/>
            <a:ext cx="2815746" cy="1126298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ルール</a:t>
            </a:r>
            <a:endParaRPr b="1" sz="26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（規則・規律）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22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664" name="Google Shape;664;p22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665" name="Google Shape;665;p22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666" name="Google Shape;666;p22"/>
          <p:cNvSpPr/>
          <p:nvPr/>
        </p:nvSpPr>
        <p:spPr>
          <a:xfrm>
            <a:off x="1967713" y="980728"/>
            <a:ext cx="2815744" cy="1126298"/>
          </a:xfrm>
          <a:prstGeom prst="roundRect">
            <a:avLst>
              <a:gd fmla="val 16667" name="adj"/>
            </a:avLst>
          </a:prstGeom>
          <a:solidFill>
            <a:srgbClr val="E36C0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個人のモラル</a:t>
            </a:r>
            <a:endParaRPr b="1" sz="26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（倫理・良識）</a:t>
            </a:r>
            <a:endParaRPr/>
          </a:p>
        </p:txBody>
      </p:sp>
      <p:sp>
        <p:nvSpPr>
          <p:cNvPr id="667" name="Google Shape;667;p22"/>
          <p:cNvSpPr/>
          <p:nvPr/>
        </p:nvSpPr>
        <p:spPr>
          <a:xfrm>
            <a:off x="7627821" y="980728"/>
            <a:ext cx="2815746" cy="1126298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ルール</a:t>
            </a:r>
            <a:endParaRPr b="1" sz="26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（規則・規律）</a:t>
            </a:r>
            <a:endParaRPr/>
          </a:p>
        </p:txBody>
      </p:sp>
      <p:sp>
        <p:nvSpPr>
          <p:cNvPr id="668" name="Google Shape;668;p22"/>
          <p:cNvSpPr/>
          <p:nvPr/>
        </p:nvSpPr>
        <p:spPr>
          <a:xfrm>
            <a:off x="799186" y="4750975"/>
            <a:ext cx="5152798" cy="1126298"/>
          </a:xfrm>
          <a:prstGeom prst="roundRect">
            <a:avLst>
              <a:gd fmla="val 16667" name="adj"/>
            </a:avLst>
          </a:prstGeom>
          <a:solidFill>
            <a:srgbClr val="E36C0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個々の価値観が必要な基準で</a:t>
            </a:r>
            <a:endParaRPr b="1" sz="24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揃わないと組織として機能しない</a:t>
            </a:r>
            <a:endParaRPr/>
          </a:p>
        </p:txBody>
      </p:sp>
      <p:sp>
        <p:nvSpPr>
          <p:cNvPr id="669" name="Google Shape;669;p22"/>
          <p:cNvSpPr/>
          <p:nvPr/>
        </p:nvSpPr>
        <p:spPr>
          <a:xfrm>
            <a:off x="6240018" y="4750975"/>
            <a:ext cx="5591352" cy="1126298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「決まりを守る」を起こせないと</a:t>
            </a:r>
            <a:endParaRPr b="1" sz="24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組織として機能しない</a:t>
            </a:r>
            <a:endParaRPr/>
          </a:p>
        </p:txBody>
      </p:sp>
      <p:sp>
        <p:nvSpPr>
          <p:cNvPr id="670" name="Google Shape;670;p22"/>
          <p:cNvSpPr txBox="1"/>
          <p:nvPr/>
        </p:nvSpPr>
        <p:spPr>
          <a:xfrm>
            <a:off x="1351099" y="2276872"/>
            <a:ext cx="4206601" cy="16919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個々の価値観によって</a:t>
            </a:r>
            <a:endParaRPr b="1" sz="24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基準がバラバラ</a:t>
            </a:r>
            <a:endParaRPr b="1" sz="24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個々の基準では「守られる」</a:t>
            </a:r>
            <a:endParaRPr b="1" sz="24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71" name="Google Shape;671;p22"/>
          <p:cNvSpPr txBox="1"/>
          <p:nvPr/>
        </p:nvSpPr>
        <p:spPr>
          <a:xfrm>
            <a:off x="6777704" y="2276872"/>
            <a:ext cx="4515980" cy="16919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明文化された基準で統一</a:t>
            </a:r>
            <a:endParaRPr b="1" sz="24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「守られる」かは定かではない</a:t>
            </a:r>
            <a:endParaRPr b="1" sz="24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個々のモラルと仕組みによる</a:t>
            </a:r>
            <a:endParaRPr/>
          </a:p>
        </p:txBody>
      </p:sp>
      <p:sp>
        <p:nvSpPr>
          <p:cNvPr id="672" name="Google Shape;672;p22"/>
          <p:cNvSpPr/>
          <p:nvPr/>
        </p:nvSpPr>
        <p:spPr>
          <a:xfrm rot="5400000">
            <a:off x="3113990" y="3847806"/>
            <a:ext cx="523188" cy="1074655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ABF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73" name="Google Shape;673;p22"/>
          <p:cNvSpPr/>
          <p:nvPr/>
        </p:nvSpPr>
        <p:spPr>
          <a:xfrm rot="5400000">
            <a:off x="8774100" y="3847807"/>
            <a:ext cx="523188" cy="1074655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C2D59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23"/>
          <p:cNvSpPr/>
          <p:nvPr/>
        </p:nvSpPr>
        <p:spPr>
          <a:xfrm>
            <a:off x="407368" y="3580894"/>
            <a:ext cx="11377264" cy="208823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79" name="Google Shape;679;p23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680" name="Google Shape;680;p23"/>
          <p:cNvSpPr txBox="1"/>
          <p:nvPr>
            <p:ph idx="12" type="sldNum"/>
          </p:nvPr>
        </p:nvSpPr>
        <p:spPr>
          <a:xfrm>
            <a:off x="7558749" y="5392807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681" name="Google Shape;681;p23"/>
          <p:cNvSpPr/>
          <p:nvPr/>
        </p:nvSpPr>
        <p:spPr>
          <a:xfrm>
            <a:off x="4688128" y="829073"/>
            <a:ext cx="2815744" cy="1126298"/>
          </a:xfrm>
          <a:prstGeom prst="roundRect">
            <a:avLst>
              <a:gd fmla="val 16667" name="adj"/>
            </a:avLst>
          </a:prstGeom>
          <a:solidFill>
            <a:srgbClr val="E36C0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個人のモラル</a:t>
            </a:r>
            <a:endParaRPr b="1" sz="26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（倫理・良識）</a:t>
            </a:r>
            <a:endParaRPr/>
          </a:p>
        </p:txBody>
      </p:sp>
      <p:sp>
        <p:nvSpPr>
          <p:cNvPr id="682" name="Google Shape;682;p23"/>
          <p:cNvSpPr/>
          <p:nvPr/>
        </p:nvSpPr>
        <p:spPr>
          <a:xfrm>
            <a:off x="3574150" y="3025839"/>
            <a:ext cx="5042130" cy="961562"/>
          </a:xfrm>
          <a:prstGeom prst="roundRect">
            <a:avLst>
              <a:gd fmla="val 16667" name="adj"/>
            </a:avLst>
          </a:prstGeom>
          <a:solidFill>
            <a:srgbClr val="9389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2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組織のモラルを育てる</a:t>
            </a:r>
            <a:endParaRPr/>
          </a:p>
        </p:txBody>
      </p:sp>
      <p:sp>
        <p:nvSpPr>
          <p:cNvPr id="683" name="Google Shape;683;p23"/>
          <p:cNvSpPr txBox="1"/>
          <p:nvPr/>
        </p:nvSpPr>
        <p:spPr>
          <a:xfrm>
            <a:off x="3528631" y="2348880"/>
            <a:ext cx="5134739" cy="58394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集団として一定の「均一化」が大切</a:t>
            </a:r>
            <a:endParaRPr/>
          </a:p>
        </p:txBody>
      </p:sp>
      <p:sp>
        <p:nvSpPr>
          <p:cNvPr id="684" name="Google Shape;684;p23"/>
          <p:cNvSpPr/>
          <p:nvPr/>
        </p:nvSpPr>
        <p:spPr>
          <a:xfrm rot="5400000">
            <a:off x="5897087" y="1722434"/>
            <a:ext cx="397826" cy="1074655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ABF8E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85" name="Google Shape;685;p23"/>
          <p:cNvSpPr txBox="1"/>
          <p:nvPr/>
        </p:nvSpPr>
        <p:spPr>
          <a:xfrm>
            <a:off x="563526" y="4210908"/>
            <a:ext cx="2954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挨拶をしっかりする</a:t>
            </a:r>
            <a:endParaRPr/>
          </a:p>
        </p:txBody>
      </p:sp>
      <p:sp>
        <p:nvSpPr>
          <p:cNvPr id="686" name="Google Shape;686;p23"/>
          <p:cNvSpPr txBox="1"/>
          <p:nvPr/>
        </p:nvSpPr>
        <p:spPr>
          <a:xfrm>
            <a:off x="4424715" y="4204640"/>
            <a:ext cx="203132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服装を整える</a:t>
            </a:r>
            <a:endParaRPr sz="24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87" name="Google Shape;687;p23"/>
          <p:cNvSpPr txBox="1"/>
          <p:nvPr/>
        </p:nvSpPr>
        <p:spPr>
          <a:xfrm>
            <a:off x="7292260" y="4179816"/>
            <a:ext cx="110799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マナー</a:t>
            </a:r>
            <a:endParaRPr/>
          </a:p>
        </p:txBody>
      </p:sp>
      <p:sp>
        <p:nvSpPr>
          <p:cNvPr id="688" name="Google Shape;688;p23"/>
          <p:cNvSpPr txBox="1"/>
          <p:nvPr/>
        </p:nvSpPr>
        <p:spPr>
          <a:xfrm>
            <a:off x="9502600" y="4179816"/>
            <a:ext cx="172354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時間を守る</a:t>
            </a:r>
            <a:endParaRPr sz="24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689" name="Google Shape;689;p23"/>
          <p:cNvSpPr txBox="1"/>
          <p:nvPr/>
        </p:nvSpPr>
        <p:spPr>
          <a:xfrm>
            <a:off x="1170414" y="4943669"/>
            <a:ext cx="4493538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報・連・相をもれなくおこなう</a:t>
            </a:r>
            <a:endParaRPr/>
          </a:p>
        </p:txBody>
      </p:sp>
      <p:sp>
        <p:nvSpPr>
          <p:cNvPr id="690" name="Google Shape;690;p23"/>
          <p:cNvSpPr txBox="1"/>
          <p:nvPr/>
        </p:nvSpPr>
        <p:spPr>
          <a:xfrm>
            <a:off x="6561637" y="4937406"/>
            <a:ext cx="2954655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4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約束を守る　　など</a:t>
            </a:r>
            <a:endParaRPr/>
          </a:p>
        </p:txBody>
      </p:sp>
      <p:sp>
        <p:nvSpPr>
          <p:cNvPr id="691" name="Google Shape;691;p23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692" name="Google Shape;692;p23"/>
          <p:cNvSpPr/>
          <p:nvPr/>
        </p:nvSpPr>
        <p:spPr>
          <a:xfrm>
            <a:off x="407368" y="5669126"/>
            <a:ext cx="11377264" cy="679366"/>
          </a:xfrm>
          <a:prstGeom prst="rect">
            <a:avLst/>
          </a:prstGeom>
          <a:solidFill>
            <a:srgbClr val="E36C0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誰でもやろうと思えばできるルールを全員で守る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24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698" name="Google Shape;698;p24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699" name="Google Shape;699;p24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grpSp>
        <p:nvGrpSpPr>
          <p:cNvPr id="700" name="Google Shape;700;p24"/>
          <p:cNvGrpSpPr/>
          <p:nvPr/>
        </p:nvGrpSpPr>
        <p:grpSpPr>
          <a:xfrm>
            <a:off x="405897" y="1973132"/>
            <a:ext cx="5258056" cy="3256067"/>
            <a:chOff x="609600" y="2060848"/>
            <a:chExt cx="4766320" cy="3168352"/>
          </a:xfrm>
        </p:grpSpPr>
        <p:sp>
          <p:nvSpPr>
            <p:cNvPr id="701" name="Google Shape;701;p24"/>
            <p:cNvSpPr/>
            <p:nvPr/>
          </p:nvSpPr>
          <p:spPr>
            <a:xfrm>
              <a:off x="609600" y="2060848"/>
              <a:ext cx="4118261" cy="3168352"/>
            </a:xfrm>
            <a:prstGeom prst="roundRect">
              <a:avLst>
                <a:gd fmla="val 16667" name="adj"/>
              </a:avLst>
            </a:prstGeom>
            <a:solidFill>
              <a:srgbClr val="93895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702" name="Google Shape;702;p24"/>
            <p:cNvSpPr/>
            <p:nvPr/>
          </p:nvSpPr>
          <p:spPr>
            <a:xfrm>
              <a:off x="669287" y="2060848"/>
              <a:ext cx="4706633" cy="3168352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・高度経済成長期（社会⤴会社⤴個人⤴）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社会が良くなれば個人の待遇が良くなった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・ビジネス構造がシンプルだった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パソコン、グローバル化などがなかった時代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効率化・問題解決も比較的シンプル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・個人で手に入る情報が少なかった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（農耕民族・村社会・テレビ）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共同意識が強くモラルも比較的均一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703" name="Google Shape;703;p24"/>
          <p:cNvGrpSpPr/>
          <p:nvPr/>
        </p:nvGrpSpPr>
        <p:grpSpPr>
          <a:xfrm>
            <a:off x="6521881" y="1973133"/>
            <a:ext cx="5270386" cy="3256066"/>
            <a:chOff x="6816080" y="2060848"/>
            <a:chExt cx="4766320" cy="3240360"/>
          </a:xfrm>
        </p:grpSpPr>
        <p:sp>
          <p:nvSpPr>
            <p:cNvPr id="704" name="Google Shape;704;p24"/>
            <p:cNvSpPr/>
            <p:nvPr/>
          </p:nvSpPr>
          <p:spPr>
            <a:xfrm>
              <a:off x="6816080" y="2060848"/>
              <a:ext cx="4372347" cy="3240360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705" name="Google Shape;705;p24"/>
            <p:cNvSpPr/>
            <p:nvPr/>
          </p:nvSpPr>
          <p:spPr>
            <a:xfrm>
              <a:off x="6879450" y="2060848"/>
              <a:ext cx="4702950" cy="3240360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・経済衰退期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社会に属してるだけでは企業も個人も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良くならない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・複雑な社会、ビジネス構造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効率化・問題解決も複雑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コストも手間もかかる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・個人で手に入る情報が非常に多い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（グローバル・スマホ）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8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個人主義が強くモラルも多様化・バラバラ</a:t>
              </a:r>
              <a:endParaRPr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sp>
        <p:nvSpPr>
          <p:cNvPr id="706" name="Google Shape;706;p24"/>
          <p:cNvSpPr/>
          <p:nvPr/>
        </p:nvSpPr>
        <p:spPr>
          <a:xfrm>
            <a:off x="1660292" y="725889"/>
            <a:ext cx="2810007" cy="1046928"/>
          </a:xfrm>
          <a:prstGeom prst="roundRect">
            <a:avLst>
              <a:gd fmla="val 16667" name="adj"/>
            </a:avLst>
          </a:prstGeom>
          <a:solidFill>
            <a:srgbClr val="9389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昔の社会</a:t>
            </a:r>
            <a:endParaRPr b="1" sz="24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（ﾓﾗﾙで補えた）</a:t>
            </a:r>
            <a:endParaRPr/>
          </a:p>
        </p:txBody>
      </p:sp>
      <p:sp>
        <p:nvSpPr>
          <p:cNvPr id="707" name="Google Shape;707;p24"/>
          <p:cNvSpPr/>
          <p:nvPr/>
        </p:nvSpPr>
        <p:spPr>
          <a:xfrm>
            <a:off x="7784315" y="718104"/>
            <a:ext cx="2810007" cy="1046928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現代の社会</a:t>
            </a:r>
            <a:endParaRPr b="1" sz="24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（何で補う？）</a:t>
            </a:r>
            <a:endParaRPr/>
          </a:p>
        </p:txBody>
      </p:sp>
      <p:sp>
        <p:nvSpPr>
          <p:cNvPr id="708" name="Google Shape;708;p24"/>
          <p:cNvSpPr/>
          <p:nvPr/>
        </p:nvSpPr>
        <p:spPr>
          <a:xfrm>
            <a:off x="609597" y="5437298"/>
            <a:ext cx="4850652" cy="872021"/>
          </a:xfrm>
          <a:prstGeom prst="roundRect">
            <a:avLst>
              <a:gd fmla="val 16667" name="adj"/>
            </a:avLst>
          </a:prstGeom>
          <a:solidFill>
            <a:srgbClr val="9389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各自の良識に訴える</a:t>
            </a:r>
            <a:endParaRPr b="1" sz="24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「叱る」が有効</a:t>
            </a:r>
            <a:endParaRPr b="1" sz="24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09" name="Google Shape;709;p24"/>
          <p:cNvSpPr/>
          <p:nvPr/>
        </p:nvSpPr>
        <p:spPr>
          <a:xfrm>
            <a:off x="6731749" y="5440154"/>
            <a:ext cx="4850652" cy="872021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「叱る」が機能しない</a:t>
            </a:r>
            <a:endParaRPr b="1" sz="24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ルール・仕組みで補う必要性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4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25"/>
          <p:cNvSpPr txBox="1"/>
          <p:nvPr>
            <p:ph type="ctrTitle"/>
          </p:nvPr>
        </p:nvSpPr>
        <p:spPr>
          <a:xfrm>
            <a:off x="914400" y="2679055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/>
              <a:t>「ルール」と「仕組み」</a:t>
            </a:r>
            <a:endParaRPr/>
          </a:p>
        </p:txBody>
      </p:sp>
      <p:sp>
        <p:nvSpPr>
          <p:cNvPr id="716" name="Google Shape;716;p25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717" name="Google Shape;717;p25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718" name="Google Shape;718;p25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719" name="Google Shape;719;p25"/>
          <p:cNvSpPr/>
          <p:nvPr/>
        </p:nvSpPr>
        <p:spPr>
          <a:xfrm>
            <a:off x="3359696" y="3041510"/>
            <a:ext cx="144016" cy="792088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26"/>
          <p:cNvSpPr/>
          <p:nvPr/>
        </p:nvSpPr>
        <p:spPr>
          <a:xfrm>
            <a:off x="4093979" y="4149080"/>
            <a:ext cx="7762662" cy="792088"/>
          </a:xfrm>
          <a:prstGeom prst="rect">
            <a:avLst/>
          </a:prstGeom>
          <a:solidFill>
            <a:srgbClr val="F2F2F2"/>
          </a:solidFill>
          <a:ln cap="flat" cmpd="sng" w="25400">
            <a:solidFill>
              <a:srgbClr val="93895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相手にフリーキック、PKの権利・自身にイエローカードなど</a:t>
            </a:r>
            <a:endParaRPr sz="1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accent2"/>
                </a:solidFill>
                <a:latin typeface="Book Antiqua"/>
                <a:ea typeface="Book Antiqua"/>
                <a:cs typeface="Book Antiqua"/>
                <a:sym typeface="Book Antiqua"/>
              </a:rPr>
              <a:t>⇒選手は罰則を受けると不利になるので、手を使わないようにプレーする</a:t>
            </a:r>
            <a:endParaRPr/>
          </a:p>
        </p:txBody>
      </p:sp>
      <p:sp>
        <p:nvSpPr>
          <p:cNvPr id="725" name="Google Shape;725;p26"/>
          <p:cNvSpPr/>
          <p:nvPr/>
        </p:nvSpPr>
        <p:spPr>
          <a:xfrm>
            <a:off x="4093979" y="2410636"/>
            <a:ext cx="6322501" cy="792088"/>
          </a:xfrm>
          <a:prstGeom prst="rect">
            <a:avLst/>
          </a:prstGeom>
          <a:solidFill>
            <a:srgbClr val="F2F2F2"/>
          </a:solidFill>
          <a:ln cap="flat" cmpd="sng" w="25400">
            <a:solidFill>
              <a:srgbClr val="93895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ボールを手や腕に触れさせる行為。反則とされる腕の範囲は指先からわきの下の最も奥の位置まで</a:t>
            </a:r>
            <a:endParaRPr/>
          </a:p>
        </p:txBody>
      </p:sp>
      <p:sp>
        <p:nvSpPr>
          <p:cNvPr id="726" name="Google Shape;726;p26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727" name="Google Shape;727;p26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728" name="Google Shape;728;p26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729" name="Google Shape;729;p26"/>
          <p:cNvSpPr txBox="1"/>
          <p:nvPr/>
        </p:nvSpPr>
        <p:spPr>
          <a:xfrm>
            <a:off x="2330279" y="848722"/>
            <a:ext cx="7603452" cy="6863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Book Antiqua"/>
              <a:buNone/>
            </a:pPr>
            <a:r>
              <a:rPr lang="ja-JP" sz="28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ルールと仕組みの関係性の例</a:t>
            </a:r>
            <a:endParaRPr sz="28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pic>
        <p:nvPicPr>
          <p:cNvPr descr="サッカー 単色塗りつぶし" id="730" name="Google Shape;73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3060340" y="769935"/>
            <a:ext cx="675909" cy="67590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1" name="Google Shape;731;p26"/>
          <p:cNvGrpSpPr/>
          <p:nvPr/>
        </p:nvGrpSpPr>
        <p:grpSpPr>
          <a:xfrm>
            <a:off x="1635968" y="1535088"/>
            <a:ext cx="8920065" cy="686366"/>
            <a:chOff x="2360511" y="1595086"/>
            <a:chExt cx="8920065" cy="686366"/>
          </a:xfrm>
        </p:grpSpPr>
        <p:sp>
          <p:nvSpPr>
            <p:cNvPr id="732" name="Google Shape;732;p26"/>
            <p:cNvSpPr/>
            <p:nvPr/>
          </p:nvSpPr>
          <p:spPr>
            <a:xfrm>
              <a:off x="3677124" y="1595086"/>
              <a:ext cx="7603452" cy="686366"/>
            </a:xfrm>
            <a:prstGeom prst="roundRect">
              <a:avLst>
                <a:gd fmla="val 16667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1" marL="45720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0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ボールを足で操作して相手ゴールに入れ得点を競うスポーツ</a:t>
              </a:r>
              <a:endParaRPr b="0" i="0" sz="2800" u="none" cap="none" strike="noStrike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733" name="Google Shape;733;p26"/>
            <p:cNvSpPr/>
            <p:nvPr/>
          </p:nvSpPr>
          <p:spPr>
            <a:xfrm>
              <a:off x="2360511" y="1595086"/>
              <a:ext cx="1751228" cy="686366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2800">
                  <a:solidFill>
                    <a:schemeClr val="lt1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サッカー</a:t>
              </a:r>
              <a:endParaRPr/>
            </a:p>
          </p:txBody>
        </p:sp>
      </p:grpSp>
      <p:pic>
        <p:nvPicPr>
          <p:cNvPr descr="サッカー ボール 単色塗りつぶし" id="734" name="Google Shape;734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47804" y="3563621"/>
            <a:ext cx="432048" cy="432048"/>
          </a:xfrm>
          <a:prstGeom prst="rect">
            <a:avLst/>
          </a:prstGeom>
          <a:noFill/>
          <a:ln>
            <a:noFill/>
          </a:ln>
        </p:spPr>
      </p:pic>
      <p:sp>
        <p:nvSpPr>
          <p:cNvPr id="735" name="Google Shape;735;p26"/>
          <p:cNvSpPr/>
          <p:nvPr/>
        </p:nvSpPr>
        <p:spPr>
          <a:xfrm>
            <a:off x="2342751" y="2410636"/>
            <a:ext cx="1751228" cy="792088"/>
          </a:xfrm>
          <a:prstGeom prst="rect">
            <a:avLst/>
          </a:prstGeom>
          <a:solidFill>
            <a:srgbClr val="938953"/>
          </a:solidFill>
          <a:ln cap="flat" cmpd="sng" w="25400">
            <a:solidFill>
              <a:srgbClr val="93895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ハンドリング</a:t>
            </a:r>
            <a:endParaRPr sz="20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000">
                <a:solidFill>
                  <a:srgbClr val="953734"/>
                </a:solidFill>
                <a:latin typeface="Book Antiqua"/>
                <a:ea typeface="Book Antiqua"/>
                <a:cs typeface="Book Antiqua"/>
                <a:sym typeface="Book Antiqua"/>
              </a:rPr>
              <a:t>【ルール】</a:t>
            </a:r>
            <a:endParaRPr b="1" sz="2000">
              <a:solidFill>
                <a:srgbClr val="953734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36" name="Google Shape;736;p26"/>
          <p:cNvSpPr/>
          <p:nvPr/>
        </p:nvSpPr>
        <p:spPr>
          <a:xfrm>
            <a:off x="2342751" y="4147763"/>
            <a:ext cx="1751228" cy="792088"/>
          </a:xfrm>
          <a:prstGeom prst="rect">
            <a:avLst/>
          </a:prstGeom>
          <a:solidFill>
            <a:srgbClr val="938953"/>
          </a:solidFill>
          <a:ln cap="flat" cmpd="sng" w="25400">
            <a:solidFill>
              <a:srgbClr val="93895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罰則</a:t>
            </a:r>
            <a:endParaRPr sz="20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000">
                <a:solidFill>
                  <a:srgbClr val="953734"/>
                </a:solidFill>
                <a:latin typeface="Book Antiqua"/>
                <a:ea typeface="Book Antiqua"/>
                <a:cs typeface="Book Antiqua"/>
                <a:sym typeface="Book Antiqua"/>
              </a:rPr>
              <a:t>【仕組み】</a:t>
            </a:r>
            <a:endParaRPr b="1" sz="2000">
              <a:solidFill>
                <a:srgbClr val="953734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37" name="Google Shape;737;p26"/>
          <p:cNvSpPr/>
          <p:nvPr/>
        </p:nvSpPr>
        <p:spPr>
          <a:xfrm>
            <a:off x="4799856" y="3356992"/>
            <a:ext cx="1751228" cy="666790"/>
          </a:xfrm>
          <a:prstGeom prst="rect">
            <a:avLst/>
          </a:prstGeom>
          <a:solidFill>
            <a:srgbClr val="76923C"/>
          </a:solidFill>
          <a:ln cap="flat" cmpd="sng" w="25400">
            <a:solidFill>
              <a:srgbClr val="76923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審判</a:t>
            </a:r>
            <a:endParaRPr sz="20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000">
                <a:solidFill>
                  <a:srgbClr val="953734"/>
                </a:solidFill>
                <a:latin typeface="Book Antiqua"/>
                <a:ea typeface="Book Antiqua"/>
                <a:cs typeface="Book Antiqua"/>
                <a:sym typeface="Book Antiqua"/>
              </a:rPr>
              <a:t>【仕組み】</a:t>
            </a:r>
            <a:endParaRPr b="1" sz="2000">
              <a:solidFill>
                <a:srgbClr val="953734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grpSp>
        <p:nvGrpSpPr>
          <p:cNvPr id="738" name="Google Shape;738;p26"/>
          <p:cNvGrpSpPr/>
          <p:nvPr/>
        </p:nvGrpSpPr>
        <p:grpSpPr>
          <a:xfrm>
            <a:off x="2279577" y="5157192"/>
            <a:ext cx="7704856" cy="1152128"/>
            <a:chOff x="2279577" y="4891151"/>
            <a:chExt cx="7704856" cy="1291063"/>
          </a:xfrm>
        </p:grpSpPr>
        <p:sp>
          <p:nvSpPr>
            <p:cNvPr id="739" name="Google Shape;739;p26"/>
            <p:cNvSpPr/>
            <p:nvPr/>
          </p:nvSpPr>
          <p:spPr>
            <a:xfrm>
              <a:off x="2279577" y="4891151"/>
              <a:ext cx="7704856" cy="1291063"/>
            </a:xfrm>
            <a:prstGeom prst="roundRect">
              <a:avLst>
                <a:gd fmla="val 16667" name="adj"/>
              </a:avLst>
            </a:prstGeom>
            <a:solidFill>
              <a:srgbClr val="99120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740" name="Google Shape;740;p26"/>
            <p:cNvSpPr/>
            <p:nvPr/>
          </p:nvSpPr>
          <p:spPr>
            <a:xfrm>
              <a:off x="2279577" y="4891151"/>
              <a:ext cx="7704856" cy="1262364"/>
            </a:xfrm>
            <a:prstGeom prst="roundRect">
              <a:avLst>
                <a:gd fmla="val 16667" name="adj"/>
              </a:avLst>
            </a:prstGeom>
            <a:solidFill>
              <a:srgbClr val="F2DADA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4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サッカーを成立させるための</a:t>
              </a:r>
              <a:r>
                <a:rPr b="1" lang="ja-JP" sz="2400">
                  <a:solidFill>
                    <a:srgbClr val="991208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【ルール】</a:t>
              </a:r>
              <a:r>
                <a:rPr lang="ja-JP" sz="24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が</a:t>
              </a:r>
              <a:endParaRPr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4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審判の監視・罰則</a:t>
              </a:r>
              <a:r>
                <a:rPr b="1" lang="ja-JP" sz="2400">
                  <a:solidFill>
                    <a:srgbClr val="991208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【仕組み】</a:t>
              </a:r>
              <a:r>
                <a:rPr lang="ja-JP" sz="24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によって守られている</a:t>
              </a:r>
              <a:endParaRPr sz="24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sp>
        <p:nvSpPr>
          <p:cNvPr id="741" name="Google Shape;741;p26"/>
          <p:cNvSpPr/>
          <p:nvPr/>
        </p:nvSpPr>
        <p:spPr>
          <a:xfrm rot="5400000">
            <a:off x="3968205" y="3133555"/>
            <a:ext cx="683594" cy="1072529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2" name="Google Shape;742;p26"/>
          <p:cNvSpPr txBox="1"/>
          <p:nvPr/>
        </p:nvSpPr>
        <p:spPr>
          <a:xfrm rot="10800000">
            <a:off x="3944631" y="3498916"/>
            <a:ext cx="901631" cy="3417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43" name="Google Shape;743;p26"/>
          <p:cNvSpPr/>
          <p:nvPr/>
        </p:nvSpPr>
        <p:spPr>
          <a:xfrm>
            <a:off x="2855640" y="3328022"/>
            <a:ext cx="864096" cy="74905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44" name="Google Shape;744;p26"/>
          <p:cNvSpPr/>
          <p:nvPr/>
        </p:nvSpPr>
        <p:spPr>
          <a:xfrm>
            <a:off x="6551084" y="3356993"/>
            <a:ext cx="3433348" cy="666788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accent2"/>
                </a:solidFill>
                <a:latin typeface="Book Antiqua"/>
                <a:ea typeface="Book Antiqua"/>
                <a:cs typeface="Book Antiqua"/>
                <a:sym typeface="Book Antiqua"/>
              </a:rPr>
              <a:t>上記の明文化された定義に則り</a:t>
            </a:r>
            <a:endParaRPr sz="1800">
              <a:solidFill>
                <a:schemeClr val="accent2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chemeClr val="accent2"/>
                </a:solidFill>
                <a:latin typeface="Book Antiqua"/>
                <a:ea typeface="Book Antiqua"/>
                <a:cs typeface="Book Antiqua"/>
                <a:sym typeface="Book Antiqua"/>
              </a:rPr>
              <a:t>監視・判断を下す</a:t>
            </a:r>
            <a:endParaRPr sz="1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45" name="Google Shape;745;p26"/>
          <p:cNvSpPr txBox="1"/>
          <p:nvPr/>
        </p:nvSpPr>
        <p:spPr>
          <a:xfrm>
            <a:off x="4075919" y="3489556"/>
            <a:ext cx="59824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600">
                <a:solidFill>
                  <a:srgbClr val="EAF1DD"/>
                </a:solidFill>
                <a:latin typeface="Book Antiqua"/>
                <a:ea typeface="Book Antiqua"/>
                <a:cs typeface="Book Antiqua"/>
                <a:sym typeface="Book Antiqua"/>
              </a:rPr>
              <a:t>監視</a:t>
            </a:r>
            <a:endParaRPr/>
          </a:p>
        </p:txBody>
      </p:sp>
      <p:sp>
        <p:nvSpPr>
          <p:cNvPr id="746" name="Google Shape;746;p26"/>
          <p:cNvSpPr txBox="1"/>
          <p:nvPr/>
        </p:nvSpPr>
        <p:spPr>
          <a:xfrm rot="5400000">
            <a:off x="3038963" y="3381517"/>
            <a:ext cx="496290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600">
                <a:solidFill>
                  <a:srgbClr val="EAF1DD"/>
                </a:solidFill>
                <a:latin typeface="Book Antiqua"/>
                <a:ea typeface="Book Antiqua"/>
                <a:cs typeface="Book Antiqua"/>
                <a:sym typeface="Book Antiqua"/>
              </a:rPr>
              <a:t>判断</a:t>
            </a:r>
            <a:endParaRPr/>
          </a:p>
        </p:txBody>
      </p:sp>
      <p:pic>
        <p:nvPicPr>
          <p:cNvPr descr="サッカー 単色塗りつぶし" id="747" name="Google Shape;747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6299" y="3205568"/>
            <a:ext cx="1231544" cy="1231544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26"/>
          <p:cNvSpPr/>
          <p:nvPr/>
        </p:nvSpPr>
        <p:spPr>
          <a:xfrm>
            <a:off x="1498844" y="4061377"/>
            <a:ext cx="375735" cy="375735"/>
          </a:xfrm>
          <a:prstGeom prst="rect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pic>
        <p:nvPicPr>
          <p:cNvPr descr="右向き指示マーク 単色塗りつぶし" id="749" name="Google Shape;749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flipH="1" rot="-1800000">
            <a:off x="1645912" y="3179819"/>
            <a:ext cx="535635" cy="535635"/>
          </a:xfrm>
          <a:prstGeom prst="rect">
            <a:avLst/>
          </a:prstGeom>
          <a:noFill/>
          <a:ln>
            <a:noFill/>
          </a:ln>
        </p:spPr>
      </p:pic>
      <p:sp>
        <p:nvSpPr>
          <p:cNvPr id="750" name="Google Shape;750;p26"/>
          <p:cNvSpPr/>
          <p:nvPr/>
        </p:nvSpPr>
        <p:spPr>
          <a:xfrm>
            <a:off x="1267213" y="3122626"/>
            <a:ext cx="375735" cy="375735"/>
          </a:xfrm>
          <a:prstGeom prst="ellipse">
            <a:avLst/>
          </a:prstGeom>
          <a:solidFill>
            <a:schemeClr val="lt1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pic>
        <p:nvPicPr>
          <p:cNvPr descr="驚いた顔 (塗りつぶし) 単色塗りつぶし" id="751" name="Google Shape;751;p2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837038">
            <a:off x="1214371" y="3083318"/>
            <a:ext cx="468716" cy="4687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27"/>
          <p:cNvSpPr txBox="1"/>
          <p:nvPr>
            <p:ph type="ctrTitle"/>
          </p:nvPr>
        </p:nvSpPr>
        <p:spPr>
          <a:xfrm>
            <a:off x="753616" y="1266345"/>
            <a:ext cx="6048672" cy="74994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/>
              <a:t>「ルール」と「仕組み」</a:t>
            </a:r>
            <a:endParaRPr/>
          </a:p>
        </p:txBody>
      </p:sp>
      <p:sp>
        <p:nvSpPr>
          <p:cNvPr id="758" name="Google Shape;758;p27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759" name="Google Shape;759;p27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760" name="Google Shape;760;p27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761" name="Google Shape;761;p27"/>
          <p:cNvSpPr/>
          <p:nvPr/>
        </p:nvSpPr>
        <p:spPr>
          <a:xfrm>
            <a:off x="1041648" y="1268760"/>
            <a:ext cx="144016" cy="792088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grpSp>
        <p:nvGrpSpPr>
          <p:cNvPr id="762" name="Google Shape;762;p27"/>
          <p:cNvGrpSpPr/>
          <p:nvPr/>
        </p:nvGrpSpPr>
        <p:grpSpPr>
          <a:xfrm>
            <a:off x="1041648" y="2852936"/>
            <a:ext cx="3038128" cy="684553"/>
            <a:chOff x="767408" y="5048703"/>
            <a:chExt cx="10729194" cy="1101758"/>
          </a:xfrm>
        </p:grpSpPr>
        <p:sp>
          <p:nvSpPr>
            <p:cNvPr id="763" name="Google Shape;763;p27"/>
            <p:cNvSpPr/>
            <p:nvPr/>
          </p:nvSpPr>
          <p:spPr>
            <a:xfrm>
              <a:off x="767408" y="5048703"/>
              <a:ext cx="10729194" cy="1101758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764" name="Google Shape;764;p27"/>
            <p:cNvSpPr/>
            <p:nvPr/>
          </p:nvSpPr>
          <p:spPr>
            <a:xfrm>
              <a:off x="767408" y="5100522"/>
              <a:ext cx="10729194" cy="1049939"/>
            </a:xfrm>
            <a:prstGeom prst="roundRect">
              <a:avLst>
                <a:gd fmla="val 16667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1" marL="4572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0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ルールとは何か</a:t>
              </a:r>
              <a:endParaRPr b="0" i="0" sz="2000" u="none" cap="none" strike="noStrike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765" name="Google Shape;765;p27"/>
          <p:cNvGrpSpPr/>
          <p:nvPr/>
        </p:nvGrpSpPr>
        <p:grpSpPr>
          <a:xfrm>
            <a:off x="4367808" y="2852936"/>
            <a:ext cx="2880322" cy="684553"/>
            <a:chOff x="767408" y="5048703"/>
            <a:chExt cx="10729194" cy="1101758"/>
          </a:xfrm>
        </p:grpSpPr>
        <p:sp>
          <p:nvSpPr>
            <p:cNvPr id="766" name="Google Shape;766;p27"/>
            <p:cNvSpPr/>
            <p:nvPr/>
          </p:nvSpPr>
          <p:spPr>
            <a:xfrm>
              <a:off x="767408" y="5048703"/>
              <a:ext cx="10729194" cy="1101758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767" name="Google Shape;767;p27"/>
            <p:cNvSpPr/>
            <p:nvPr/>
          </p:nvSpPr>
          <p:spPr>
            <a:xfrm>
              <a:off x="767408" y="5100522"/>
              <a:ext cx="10729194" cy="1049939"/>
            </a:xfrm>
            <a:prstGeom prst="roundRect">
              <a:avLst>
                <a:gd fmla="val 16667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1" marL="4572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0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仕組みとは何か</a:t>
              </a:r>
              <a:endParaRPr b="0" i="0" sz="2000" u="none" cap="none" strike="noStrike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768" name="Google Shape;768;p27"/>
          <p:cNvGrpSpPr/>
          <p:nvPr/>
        </p:nvGrpSpPr>
        <p:grpSpPr>
          <a:xfrm>
            <a:off x="1041648" y="3930871"/>
            <a:ext cx="4838328" cy="684553"/>
            <a:chOff x="767408" y="5048703"/>
            <a:chExt cx="10729194" cy="1101758"/>
          </a:xfrm>
        </p:grpSpPr>
        <p:sp>
          <p:nvSpPr>
            <p:cNvPr id="769" name="Google Shape;769;p27"/>
            <p:cNvSpPr/>
            <p:nvPr/>
          </p:nvSpPr>
          <p:spPr>
            <a:xfrm>
              <a:off x="767408" y="5048703"/>
              <a:ext cx="10729194" cy="1101758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770" name="Google Shape;770;p27"/>
            <p:cNvSpPr/>
            <p:nvPr/>
          </p:nvSpPr>
          <p:spPr>
            <a:xfrm>
              <a:off x="767408" y="5100522"/>
              <a:ext cx="10729194" cy="1049939"/>
            </a:xfrm>
            <a:prstGeom prst="roundRect">
              <a:avLst>
                <a:gd fmla="val 16667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1" marL="4572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0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どんなことをルールと仕組みに</a:t>
              </a:r>
              <a:endParaRPr b="0" i="0" sz="2000" u="none" cap="none" strike="noStrike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771" name="Google Shape;771;p27"/>
          <p:cNvGrpSpPr/>
          <p:nvPr/>
        </p:nvGrpSpPr>
        <p:grpSpPr>
          <a:xfrm>
            <a:off x="6162069" y="3930871"/>
            <a:ext cx="5190515" cy="684553"/>
            <a:chOff x="767408" y="5048703"/>
            <a:chExt cx="10729194" cy="1101758"/>
          </a:xfrm>
        </p:grpSpPr>
        <p:sp>
          <p:nvSpPr>
            <p:cNvPr id="772" name="Google Shape;772;p27"/>
            <p:cNvSpPr/>
            <p:nvPr/>
          </p:nvSpPr>
          <p:spPr>
            <a:xfrm>
              <a:off x="767408" y="5048703"/>
              <a:ext cx="10729194" cy="1101758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773" name="Google Shape;773;p27"/>
            <p:cNvSpPr/>
            <p:nvPr/>
          </p:nvSpPr>
          <p:spPr>
            <a:xfrm>
              <a:off x="767408" y="5100522"/>
              <a:ext cx="10729194" cy="1049939"/>
            </a:xfrm>
            <a:prstGeom prst="roundRect">
              <a:avLst>
                <a:gd fmla="val 16667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1" marL="4572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0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経営者がルールと仕組みを作る条件</a:t>
              </a:r>
              <a:endParaRPr b="0" i="0" sz="2000" u="none" cap="none" strike="noStrike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grpSp>
        <p:nvGrpSpPr>
          <p:cNvPr id="774" name="Google Shape;774;p27"/>
          <p:cNvGrpSpPr/>
          <p:nvPr/>
        </p:nvGrpSpPr>
        <p:grpSpPr>
          <a:xfrm>
            <a:off x="1041648" y="4996019"/>
            <a:ext cx="6926560" cy="684553"/>
            <a:chOff x="767408" y="5048703"/>
            <a:chExt cx="10729194" cy="1101758"/>
          </a:xfrm>
        </p:grpSpPr>
        <p:sp>
          <p:nvSpPr>
            <p:cNvPr id="775" name="Google Shape;775;p27"/>
            <p:cNvSpPr/>
            <p:nvPr/>
          </p:nvSpPr>
          <p:spPr>
            <a:xfrm>
              <a:off x="767408" y="5048703"/>
              <a:ext cx="10729194" cy="1101758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776" name="Google Shape;776;p27"/>
            <p:cNvSpPr/>
            <p:nvPr/>
          </p:nvSpPr>
          <p:spPr>
            <a:xfrm>
              <a:off x="767408" y="5100522"/>
              <a:ext cx="10729194" cy="1049939"/>
            </a:xfrm>
            <a:prstGeom prst="roundRect">
              <a:avLst>
                <a:gd fmla="val 16667" name="adj"/>
              </a:avLst>
            </a:pr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1" marL="4572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0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経営者がルールと仕組みを作る時に気を付けること</a:t>
              </a:r>
              <a:endParaRPr b="0" i="0" sz="2000" u="none" cap="none" strike="noStrike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sp>
        <p:nvSpPr>
          <p:cNvPr id="777" name="Google Shape;777;p27"/>
          <p:cNvSpPr/>
          <p:nvPr/>
        </p:nvSpPr>
        <p:spPr>
          <a:xfrm>
            <a:off x="4217830" y="2717473"/>
            <a:ext cx="360040" cy="360040"/>
          </a:xfrm>
          <a:prstGeom prst="ellipse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78" name="Google Shape;778;p27"/>
          <p:cNvSpPr/>
          <p:nvPr/>
        </p:nvSpPr>
        <p:spPr>
          <a:xfrm>
            <a:off x="861628" y="2717473"/>
            <a:ext cx="360040" cy="360040"/>
          </a:xfrm>
          <a:prstGeom prst="ellipse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79" name="Google Shape;779;p27"/>
          <p:cNvSpPr/>
          <p:nvPr/>
        </p:nvSpPr>
        <p:spPr>
          <a:xfrm>
            <a:off x="861628" y="3777321"/>
            <a:ext cx="360040" cy="360040"/>
          </a:xfrm>
          <a:prstGeom prst="ellipse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80" name="Google Shape;780;p27"/>
          <p:cNvSpPr/>
          <p:nvPr/>
        </p:nvSpPr>
        <p:spPr>
          <a:xfrm>
            <a:off x="5982049" y="3777321"/>
            <a:ext cx="360040" cy="360040"/>
          </a:xfrm>
          <a:prstGeom prst="ellipse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81" name="Google Shape;781;p27"/>
          <p:cNvSpPr/>
          <p:nvPr/>
        </p:nvSpPr>
        <p:spPr>
          <a:xfrm>
            <a:off x="861628" y="4816366"/>
            <a:ext cx="360040" cy="360040"/>
          </a:xfrm>
          <a:prstGeom prst="ellipse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28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787" name="Google Shape;787;p28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788" name="Google Shape;788;p28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grpSp>
        <p:nvGrpSpPr>
          <p:cNvPr id="789" name="Google Shape;789;p28"/>
          <p:cNvGrpSpPr/>
          <p:nvPr/>
        </p:nvGrpSpPr>
        <p:grpSpPr>
          <a:xfrm>
            <a:off x="1487505" y="2204864"/>
            <a:ext cx="9289016" cy="1250452"/>
            <a:chOff x="539552" y="2204864"/>
            <a:chExt cx="7704855" cy="742911"/>
          </a:xfrm>
        </p:grpSpPr>
        <p:sp>
          <p:nvSpPr>
            <p:cNvPr id="790" name="Google Shape;790;p28"/>
            <p:cNvSpPr/>
            <p:nvPr/>
          </p:nvSpPr>
          <p:spPr>
            <a:xfrm>
              <a:off x="539552" y="2204864"/>
              <a:ext cx="7704855" cy="727700"/>
            </a:xfrm>
            <a:prstGeom prst="roundRect">
              <a:avLst>
                <a:gd fmla="val 16667" name="adj"/>
              </a:avLst>
            </a:prstGeom>
            <a:solidFill>
              <a:srgbClr val="99120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791" name="Google Shape;791;p28"/>
            <p:cNvSpPr/>
            <p:nvPr/>
          </p:nvSpPr>
          <p:spPr>
            <a:xfrm>
              <a:off x="592666" y="2204864"/>
              <a:ext cx="7651741" cy="742911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1" marL="457200" marR="0" rtl="0" algn="l">
                <a:lnSpc>
                  <a:spcPct val="11458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4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定　義：組織内で目的目標を達成するためにメンバー全員が</a:t>
              </a:r>
              <a:endParaRPr b="0" i="0" sz="2400" u="none" cap="none" strike="noStrike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1" marL="457200" marR="0" rtl="0" algn="l">
                <a:lnSpc>
                  <a:spcPct val="11458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4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　　同じ方向性で協力できるよう、定められるもの</a:t>
              </a:r>
              <a:endParaRPr b="0" i="0" sz="2400" u="none" cap="none" strike="noStrike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sp>
        <p:nvSpPr>
          <p:cNvPr id="792" name="Google Shape;792;p28"/>
          <p:cNvSpPr txBox="1"/>
          <p:nvPr/>
        </p:nvSpPr>
        <p:spPr>
          <a:xfrm>
            <a:off x="3071666" y="908720"/>
            <a:ext cx="6048672" cy="707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6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ルールとは何か</a:t>
            </a:r>
            <a:endParaRPr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793" name="Google Shape;793;p28"/>
          <p:cNvSpPr/>
          <p:nvPr/>
        </p:nvSpPr>
        <p:spPr>
          <a:xfrm>
            <a:off x="4165600" y="1133079"/>
            <a:ext cx="360040" cy="360040"/>
          </a:xfrm>
          <a:prstGeom prst="ellipse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pic>
        <p:nvPicPr>
          <p:cNvPr descr="preencoded.png" id="794" name="Google Shape;79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77670" y="2546602"/>
            <a:ext cx="354330" cy="2834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95" name="Google Shape;795;p28"/>
          <p:cNvGrpSpPr/>
          <p:nvPr/>
        </p:nvGrpSpPr>
        <p:grpSpPr>
          <a:xfrm>
            <a:off x="1487505" y="3717032"/>
            <a:ext cx="9289016" cy="1250452"/>
            <a:chOff x="539552" y="2204864"/>
            <a:chExt cx="7704855" cy="742911"/>
          </a:xfrm>
        </p:grpSpPr>
        <p:sp>
          <p:nvSpPr>
            <p:cNvPr id="796" name="Google Shape;796;p28"/>
            <p:cNvSpPr/>
            <p:nvPr/>
          </p:nvSpPr>
          <p:spPr>
            <a:xfrm>
              <a:off x="539552" y="2204864"/>
              <a:ext cx="7704855" cy="727700"/>
            </a:xfrm>
            <a:prstGeom prst="roundRect">
              <a:avLst>
                <a:gd fmla="val 16667" name="adj"/>
              </a:avLst>
            </a:prstGeom>
            <a:solidFill>
              <a:srgbClr val="99120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797" name="Google Shape;797;p28"/>
            <p:cNvSpPr/>
            <p:nvPr/>
          </p:nvSpPr>
          <p:spPr>
            <a:xfrm>
              <a:off x="592666" y="2204864"/>
              <a:ext cx="7651741" cy="742911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1" marL="457200" marR="0" rtl="0" algn="l">
                <a:lnSpc>
                  <a:spcPct val="11458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4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目　的：業務効率の向上、トラブル防止、</a:t>
              </a:r>
              <a:endParaRPr/>
            </a:p>
            <a:p>
              <a:pPr indent="0" lvl="1" marL="457200" marR="0" rtl="0" algn="l">
                <a:lnSpc>
                  <a:spcPct val="11458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4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　　コンプライアンス遵守、公平な職場づくりなど</a:t>
              </a:r>
              <a:endParaRPr b="0" i="0" sz="2400" u="none" cap="none" strike="noStrike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  <p:pic>
        <p:nvPicPr>
          <p:cNvPr descr="preencoded.png" id="798" name="Google Shape;798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77670" y="4045968"/>
            <a:ext cx="354330" cy="283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29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804" name="Google Shape;804;p29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805" name="Google Shape;805;p29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grpSp>
        <p:nvGrpSpPr>
          <p:cNvPr id="806" name="Google Shape;806;p29"/>
          <p:cNvGrpSpPr/>
          <p:nvPr/>
        </p:nvGrpSpPr>
        <p:grpSpPr>
          <a:xfrm>
            <a:off x="1487505" y="2204864"/>
            <a:ext cx="9289016" cy="1250452"/>
            <a:chOff x="539552" y="2204864"/>
            <a:chExt cx="7704855" cy="742911"/>
          </a:xfrm>
        </p:grpSpPr>
        <p:sp>
          <p:nvSpPr>
            <p:cNvPr id="807" name="Google Shape;807;p29"/>
            <p:cNvSpPr/>
            <p:nvPr/>
          </p:nvSpPr>
          <p:spPr>
            <a:xfrm>
              <a:off x="539552" y="2204864"/>
              <a:ext cx="7704855" cy="727700"/>
            </a:xfrm>
            <a:prstGeom prst="roundRect">
              <a:avLst>
                <a:gd fmla="val 16667" name="adj"/>
              </a:avLst>
            </a:prstGeom>
            <a:solidFill>
              <a:srgbClr val="99120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808" name="Google Shape;808;p29"/>
            <p:cNvSpPr/>
            <p:nvPr/>
          </p:nvSpPr>
          <p:spPr>
            <a:xfrm>
              <a:off x="592666" y="2204864"/>
              <a:ext cx="7651741" cy="742911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1" marL="457200" marR="0" rtl="0" algn="l">
                <a:lnSpc>
                  <a:spcPct val="11458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4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定　義：個人のモラルや意識に頼らず業務や成果の再現性を</a:t>
              </a:r>
              <a:endParaRPr/>
            </a:p>
            <a:p>
              <a:pPr indent="0" lvl="1" marL="457200" marR="0" rtl="0" algn="l">
                <a:lnSpc>
                  <a:spcPct val="11458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4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　　高めるよう計画された構造やプロセス</a:t>
              </a:r>
              <a:endParaRPr/>
            </a:p>
          </p:txBody>
        </p:sp>
      </p:grpSp>
      <p:sp>
        <p:nvSpPr>
          <p:cNvPr id="809" name="Google Shape;809;p29"/>
          <p:cNvSpPr txBox="1"/>
          <p:nvPr/>
        </p:nvSpPr>
        <p:spPr>
          <a:xfrm>
            <a:off x="3071666" y="908720"/>
            <a:ext cx="6048672" cy="707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6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仕組みとは何か</a:t>
            </a:r>
            <a:endParaRPr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10" name="Google Shape;810;p29"/>
          <p:cNvSpPr/>
          <p:nvPr/>
        </p:nvSpPr>
        <p:spPr>
          <a:xfrm>
            <a:off x="4165600" y="1133079"/>
            <a:ext cx="360040" cy="360040"/>
          </a:xfrm>
          <a:prstGeom prst="ellipse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pic>
        <p:nvPicPr>
          <p:cNvPr descr="preencoded.png" id="811" name="Google Shape;811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77670" y="2546602"/>
            <a:ext cx="354330" cy="2834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2" name="Google Shape;812;p29"/>
          <p:cNvGrpSpPr/>
          <p:nvPr/>
        </p:nvGrpSpPr>
        <p:grpSpPr>
          <a:xfrm>
            <a:off x="1487505" y="3717032"/>
            <a:ext cx="9289016" cy="792089"/>
            <a:chOff x="539552" y="2204864"/>
            <a:chExt cx="7704855" cy="742911"/>
          </a:xfrm>
        </p:grpSpPr>
        <p:sp>
          <p:nvSpPr>
            <p:cNvPr id="813" name="Google Shape;813;p29"/>
            <p:cNvSpPr/>
            <p:nvPr/>
          </p:nvSpPr>
          <p:spPr>
            <a:xfrm>
              <a:off x="539552" y="2204864"/>
              <a:ext cx="7704855" cy="727700"/>
            </a:xfrm>
            <a:prstGeom prst="roundRect">
              <a:avLst>
                <a:gd fmla="val 16667" name="adj"/>
              </a:avLst>
            </a:prstGeom>
            <a:solidFill>
              <a:srgbClr val="99120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814" name="Google Shape;814;p29"/>
            <p:cNvSpPr/>
            <p:nvPr/>
          </p:nvSpPr>
          <p:spPr>
            <a:xfrm>
              <a:off x="592666" y="2204864"/>
              <a:ext cx="7651741" cy="742911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1" marL="457200" marR="0" rtl="0" algn="l">
                <a:lnSpc>
                  <a:spcPct val="11458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4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目　的：ルールを機能させること</a:t>
              </a:r>
              <a:endParaRPr/>
            </a:p>
          </p:txBody>
        </p:sp>
      </p:grpSp>
      <p:pic>
        <p:nvPicPr>
          <p:cNvPr descr="preencoded.png" id="815" name="Google Shape;81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77348" y="3914074"/>
            <a:ext cx="354330" cy="2834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6" name="Google Shape;816;p29"/>
          <p:cNvGrpSpPr/>
          <p:nvPr/>
        </p:nvGrpSpPr>
        <p:grpSpPr>
          <a:xfrm>
            <a:off x="767408" y="4993482"/>
            <a:ext cx="10729194" cy="1315838"/>
            <a:chOff x="767408" y="4077072"/>
            <a:chExt cx="10729194" cy="2160240"/>
          </a:xfrm>
        </p:grpSpPr>
        <p:sp>
          <p:nvSpPr>
            <p:cNvPr id="817" name="Google Shape;817;p29"/>
            <p:cNvSpPr/>
            <p:nvPr/>
          </p:nvSpPr>
          <p:spPr>
            <a:xfrm>
              <a:off x="767408" y="4077072"/>
              <a:ext cx="10729194" cy="2160240"/>
            </a:xfrm>
            <a:prstGeom prst="roundRect">
              <a:avLst>
                <a:gd fmla="val 16667" name="adj"/>
              </a:avLst>
            </a:prstGeom>
            <a:solidFill>
              <a:srgbClr val="E36C0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818" name="Google Shape;818;p29"/>
            <p:cNvSpPr/>
            <p:nvPr/>
          </p:nvSpPr>
          <p:spPr>
            <a:xfrm>
              <a:off x="767408" y="4077072"/>
              <a:ext cx="10729194" cy="2058638"/>
            </a:xfrm>
            <a:prstGeom prst="roundRect">
              <a:avLst>
                <a:gd fmla="val 16667" name="adj"/>
              </a:avLst>
            </a:prstGeom>
            <a:solidFill>
              <a:srgbClr val="FDE9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2" marL="91440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4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ルール：会社組織がバラバラにならずに同じ方向へ進むための材料</a:t>
              </a:r>
              <a:endParaRPr b="0" i="0" sz="2400" u="none" cap="none" strike="noStrike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2" marL="91440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2400" u="none" cap="none" strike="noStrike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仕組み：そのルールを機能させるためのツール</a:t>
              </a:r>
              <a:endParaRPr/>
            </a:p>
          </p:txBody>
        </p: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3"/>
          <p:cNvSpPr txBox="1"/>
          <p:nvPr>
            <p:ph type="title"/>
          </p:nvPr>
        </p:nvSpPr>
        <p:spPr>
          <a:xfrm>
            <a:off x="1981200" y="692697"/>
            <a:ext cx="8229600" cy="72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/>
              <a:t>本日の進行</a:t>
            </a:r>
            <a:endParaRPr/>
          </a:p>
        </p:txBody>
      </p:sp>
      <p:sp>
        <p:nvSpPr>
          <p:cNvPr id="393" name="Google Shape;393;p3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394" name="Google Shape;394;p3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395" name="Google Shape;395;p3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graphicFrame>
        <p:nvGraphicFramePr>
          <p:cNvPr id="396" name="Google Shape;396;p3"/>
          <p:cNvGraphicFramePr/>
          <p:nvPr/>
        </p:nvGraphicFramePr>
        <p:xfrm>
          <a:off x="1621800" y="167945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{F2ED2E4E-A0B3-4ED5-9D68-73ECADBAA9A7}</a:tableStyleId>
              </a:tblPr>
              <a:tblGrid>
                <a:gridCol w="839275"/>
                <a:gridCol w="3471175"/>
                <a:gridCol w="1225750"/>
                <a:gridCol w="3402500"/>
              </a:tblGrid>
              <a:tr h="4480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時間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項目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担当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内容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>
                    <a:solidFill>
                      <a:srgbClr val="595959"/>
                    </a:solidFill>
                  </a:tcPr>
                </a:tc>
              </a:tr>
              <a:tr h="4480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18：30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会長挨拶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菅原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</a:tr>
              <a:tr h="4480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18：35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イントロダクション</a:t>
                      </a:r>
                      <a:endParaRPr/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堀</a:t>
                      </a:r>
                      <a:endParaRPr/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Book Antiqua"/>
                        <a:buNone/>
                      </a:pPr>
                      <a:r>
                        <a:rPr lang="ja-JP" sz="1500" u="none" cap="none" strike="noStrike"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主旨説明・導入</a:t>
                      </a:r>
                      <a:endParaRPr/>
                    </a:p>
                  </a:txBody>
                  <a:tcPr marT="35175" marB="35175" marR="70350" marL="70350" anchor="ctr"/>
                </a:tc>
              </a:tr>
              <a:tr h="4480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18：50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座学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「個人のモラル」と「組織のモラル」</a:t>
                      </a:r>
                      <a:endParaRPr/>
                    </a:p>
                  </a:txBody>
                  <a:tcPr marT="35175" marB="35175" marR="70350" marL="70350" anchor="ctr"/>
                </a:tc>
              </a:tr>
              <a:tr h="4480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1" marL="457209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>
                          <a:solidFill>
                            <a:srgbClr val="000000"/>
                          </a:solidFill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「ルール」と「仕組み」</a:t>
                      </a:r>
                      <a:endParaRPr/>
                    </a:p>
                  </a:txBody>
                  <a:tcPr marT="35175" marB="35175" marR="70350" marL="70350" anchor="ctr"/>
                </a:tc>
              </a:tr>
              <a:tr h="4480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19：20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2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Book Antiqua"/>
                        <a:buNone/>
                      </a:pPr>
                      <a:r>
                        <a:rPr lang="ja-JP" sz="1500" u="none" cap="none" strike="noStrike"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休憩</a:t>
                      </a:r>
                      <a:endParaRPr/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 u="none" cap="none" strike="noStrike">
                        <a:solidFill>
                          <a:srgbClr val="000000"/>
                        </a:solidFill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</a:tr>
              <a:tr h="4480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19：30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>
                          <a:solidFill>
                            <a:srgbClr val="000000"/>
                          </a:solidFill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グループディスカッション</a:t>
                      </a:r>
                      <a:endParaRPr/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Book Antiqua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記入（15分）・トーク（45分）</a:t>
                      </a:r>
                      <a:endParaRPr/>
                    </a:p>
                  </a:txBody>
                  <a:tcPr marT="35175" marB="35175" marR="70350" marL="70350" anchor="ctr"/>
                </a:tc>
              </a:tr>
              <a:tr h="4480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20：30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>
                          <a:solidFill>
                            <a:srgbClr val="000000"/>
                          </a:solidFill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まとめ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>
                          <a:latin typeface="Book Antiqua"/>
                          <a:ea typeface="Book Antiqua"/>
                          <a:cs typeface="Book Antiqua"/>
                          <a:sym typeface="Book Antiqua"/>
                        </a:rPr>
                        <a:t>振り返り</a:t>
                      </a:r>
                      <a:endParaRPr/>
                    </a:p>
                  </a:txBody>
                  <a:tcPr marT="35175" marB="35175" marR="70350" marL="70350" anchor="ctr"/>
                </a:tc>
              </a:tr>
              <a:tr h="44800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20：40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伝達・案内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500" u="none" cap="none" strike="noStrike"/>
                        <a:t>北浦副会長</a:t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ook Antiqua"/>
                        <a:ea typeface="Book Antiqua"/>
                        <a:cs typeface="Book Antiqua"/>
                        <a:sym typeface="Book Antiqua"/>
                      </a:endParaRPr>
                    </a:p>
                  </a:txBody>
                  <a:tcPr marT="35175" marB="35175" marR="70350" marL="7035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30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824" name="Google Shape;824;p30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825" name="Google Shape;825;p30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826" name="Google Shape;826;p30"/>
          <p:cNvSpPr txBox="1"/>
          <p:nvPr/>
        </p:nvSpPr>
        <p:spPr>
          <a:xfrm>
            <a:off x="3071666" y="836712"/>
            <a:ext cx="6048672" cy="707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6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どんなことをルールと仕組みに</a:t>
            </a:r>
            <a:endParaRPr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27" name="Google Shape;827;p30"/>
          <p:cNvSpPr/>
          <p:nvPr/>
        </p:nvSpPr>
        <p:spPr>
          <a:xfrm>
            <a:off x="2891646" y="1061071"/>
            <a:ext cx="360040" cy="360040"/>
          </a:xfrm>
          <a:prstGeom prst="ellipse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28" name="Google Shape;828;p30"/>
          <p:cNvSpPr/>
          <p:nvPr/>
        </p:nvSpPr>
        <p:spPr>
          <a:xfrm>
            <a:off x="1631504" y="3822790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行動ルール</a:t>
            </a:r>
            <a:endParaRPr/>
          </a:p>
        </p:txBody>
      </p:sp>
      <p:sp>
        <p:nvSpPr>
          <p:cNvPr id="829" name="Google Shape;829;p30"/>
          <p:cNvSpPr/>
          <p:nvPr/>
        </p:nvSpPr>
        <p:spPr>
          <a:xfrm>
            <a:off x="1631504" y="1844824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勤務ルール</a:t>
            </a:r>
            <a:endParaRPr/>
          </a:p>
        </p:txBody>
      </p:sp>
      <p:sp>
        <p:nvSpPr>
          <p:cNvPr id="830" name="Google Shape;830;p30"/>
          <p:cNvSpPr txBox="1"/>
          <p:nvPr/>
        </p:nvSpPr>
        <p:spPr>
          <a:xfrm>
            <a:off x="1631505" y="2454638"/>
            <a:ext cx="232952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・勤務時間</a:t>
            </a:r>
            <a:endParaRPr sz="1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・休暇</a:t>
            </a:r>
            <a:endParaRPr sz="1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・遅刻早退</a:t>
            </a:r>
            <a:endParaRPr sz="1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・残業</a:t>
            </a:r>
            <a:endParaRPr/>
          </a:p>
        </p:txBody>
      </p:sp>
      <p:sp>
        <p:nvSpPr>
          <p:cNvPr id="831" name="Google Shape;831;p30"/>
          <p:cNvSpPr txBox="1"/>
          <p:nvPr/>
        </p:nvSpPr>
        <p:spPr>
          <a:xfrm>
            <a:off x="1631505" y="4435569"/>
            <a:ext cx="2329523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・あいさつ　</a:t>
            </a:r>
            <a:endParaRPr sz="1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・報連相</a:t>
            </a:r>
            <a:endParaRPr sz="1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・服装</a:t>
            </a:r>
            <a:endParaRPr sz="1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・社内マナー</a:t>
            </a:r>
            <a:endParaRPr/>
          </a:p>
        </p:txBody>
      </p:sp>
      <p:sp>
        <p:nvSpPr>
          <p:cNvPr id="832" name="Google Shape;832;p30"/>
          <p:cNvSpPr/>
          <p:nvPr/>
        </p:nvSpPr>
        <p:spPr>
          <a:xfrm>
            <a:off x="4931238" y="3822790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ｺﾝﾌﾟﾗｲｱﾝｽ</a:t>
            </a:r>
            <a:endParaRPr/>
          </a:p>
        </p:txBody>
      </p:sp>
      <p:sp>
        <p:nvSpPr>
          <p:cNvPr id="833" name="Google Shape;833;p30"/>
          <p:cNvSpPr/>
          <p:nvPr/>
        </p:nvSpPr>
        <p:spPr>
          <a:xfrm>
            <a:off x="4931238" y="1844824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業務ルール</a:t>
            </a:r>
            <a:endParaRPr/>
          </a:p>
        </p:txBody>
      </p:sp>
      <p:sp>
        <p:nvSpPr>
          <p:cNvPr id="834" name="Google Shape;834;p30"/>
          <p:cNvSpPr txBox="1"/>
          <p:nvPr/>
        </p:nvSpPr>
        <p:spPr>
          <a:xfrm>
            <a:off x="4931239" y="2454638"/>
            <a:ext cx="232952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・仕事の進め方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・業務フロー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・納期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・品質基準</a:t>
            </a:r>
            <a:endParaRPr/>
          </a:p>
        </p:txBody>
      </p:sp>
      <p:sp>
        <p:nvSpPr>
          <p:cNvPr id="835" name="Google Shape;835;p30"/>
          <p:cNvSpPr txBox="1"/>
          <p:nvPr/>
        </p:nvSpPr>
        <p:spPr>
          <a:xfrm>
            <a:off x="4931239" y="4435569"/>
            <a:ext cx="2329523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・法令遵守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・情報管理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・ハラスメント防止　</a:t>
            </a:r>
            <a:endParaRPr/>
          </a:p>
        </p:txBody>
      </p:sp>
      <p:sp>
        <p:nvSpPr>
          <p:cNvPr id="836" name="Google Shape;836;p30"/>
          <p:cNvSpPr/>
          <p:nvPr/>
        </p:nvSpPr>
        <p:spPr>
          <a:xfrm>
            <a:off x="8230972" y="3822790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教育・育成</a:t>
            </a:r>
            <a:endParaRPr/>
          </a:p>
        </p:txBody>
      </p:sp>
      <p:sp>
        <p:nvSpPr>
          <p:cNvPr id="837" name="Google Shape;837;p30"/>
          <p:cNvSpPr/>
          <p:nvPr/>
        </p:nvSpPr>
        <p:spPr>
          <a:xfrm>
            <a:off x="8230972" y="1844824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評価制度</a:t>
            </a:r>
            <a:endParaRPr/>
          </a:p>
        </p:txBody>
      </p:sp>
      <p:sp>
        <p:nvSpPr>
          <p:cNvPr id="838" name="Google Shape;838;p30"/>
          <p:cNvSpPr txBox="1"/>
          <p:nvPr/>
        </p:nvSpPr>
        <p:spPr>
          <a:xfrm>
            <a:off x="8230973" y="2454638"/>
            <a:ext cx="232952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・評価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・昇給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・賞与・処分・採用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・減俸</a:t>
            </a:r>
            <a:endParaRPr/>
          </a:p>
        </p:txBody>
      </p:sp>
      <p:sp>
        <p:nvSpPr>
          <p:cNvPr id="839" name="Google Shape;839;p30"/>
          <p:cNvSpPr/>
          <p:nvPr/>
        </p:nvSpPr>
        <p:spPr>
          <a:xfrm>
            <a:off x="4727849" y="1700808"/>
            <a:ext cx="6048672" cy="4014540"/>
          </a:xfrm>
          <a:prstGeom prst="rect">
            <a:avLst/>
          </a:prstGeom>
          <a:noFill/>
          <a:ln cap="flat" cmpd="sng" w="57150">
            <a:solidFill>
              <a:srgbClr val="E36C09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40" name="Google Shape;840;p30"/>
          <p:cNvSpPr/>
          <p:nvPr/>
        </p:nvSpPr>
        <p:spPr>
          <a:xfrm>
            <a:off x="1487488" y="1700808"/>
            <a:ext cx="2592288" cy="4014540"/>
          </a:xfrm>
          <a:prstGeom prst="rect">
            <a:avLst/>
          </a:prstGeom>
          <a:noFill/>
          <a:ln cap="flat" cmpd="sng" w="57150">
            <a:solidFill>
              <a:srgbClr val="E36C09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41" name="Google Shape;841;p30"/>
          <p:cNvSpPr/>
          <p:nvPr/>
        </p:nvSpPr>
        <p:spPr>
          <a:xfrm rot="5400000">
            <a:off x="-932879" y="3294981"/>
            <a:ext cx="4014540" cy="826195"/>
          </a:xfrm>
          <a:prstGeom prst="rect">
            <a:avLst/>
          </a:prstGeom>
          <a:solidFill>
            <a:srgbClr val="9389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土壌・モラル</a:t>
            </a:r>
            <a:endParaRPr/>
          </a:p>
        </p:txBody>
      </p:sp>
      <p:sp>
        <p:nvSpPr>
          <p:cNvPr id="842" name="Google Shape;842;p30"/>
          <p:cNvSpPr/>
          <p:nvPr/>
        </p:nvSpPr>
        <p:spPr>
          <a:xfrm rot="5400000">
            <a:off x="9182349" y="3294981"/>
            <a:ext cx="4014540" cy="826195"/>
          </a:xfrm>
          <a:prstGeom prst="rect">
            <a:avLst/>
          </a:prstGeom>
          <a:solidFill>
            <a:srgbClr val="93895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実務・運営</a:t>
            </a:r>
            <a:endParaRPr/>
          </a:p>
        </p:txBody>
      </p:sp>
      <p:sp>
        <p:nvSpPr>
          <p:cNvPr id="843" name="Google Shape;843;p30"/>
          <p:cNvSpPr txBox="1"/>
          <p:nvPr/>
        </p:nvSpPr>
        <p:spPr>
          <a:xfrm>
            <a:off x="2293586" y="5877272"/>
            <a:ext cx="760482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経営者の思考や哲学を形にする作業</a:t>
            </a:r>
            <a:endParaRPr sz="2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44" name="Google Shape;844;p30"/>
          <p:cNvSpPr txBox="1"/>
          <p:nvPr/>
        </p:nvSpPr>
        <p:spPr>
          <a:xfrm>
            <a:off x="8253023" y="4476917"/>
            <a:ext cx="299659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・教育の標準化</a:t>
            </a:r>
            <a:endParaRPr sz="1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45" name="Google Shape;845;p30"/>
          <p:cNvSpPr txBox="1"/>
          <p:nvPr/>
        </p:nvSpPr>
        <p:spPr>
          <a:xfrm>
            <a:off x="8253023" y="4759619"/>
            <a:ext cx="299659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・育成の流れ</a:t>
            </a:r>
            <a:endParaRPr sz="1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46" name="Google Shape;846;p30"/>
          <p:cNvSpPr txBox="1"/>
          <p:nvPr/>
        </p:nvSpPr>
        <p:spPr>
          <a:xfrm>
            <a:off x="8253023" y="5044272"/>
            <a:ext cx="299659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・成長の見える化　</a:t>
            </a:r>
            <a:endParaRPr sz="1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p31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852" name="Google Shape;852;p31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853" name="Google Shape;853;p31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854" name="Google Shape;854;p31"/>
          <p:cNvSpPr txBox="1"/>
          <p:nvPr/>
        </p:nvSpPr>
        <p:spPr>
          <a:xfrm>
            <a:off x="2495604" y="836712"/>
            <a:ext cx="7200796" cy="707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6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経営者がルールと仕組みを作る条件</a:t>
            </a:r>
            <a:endParaRPr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55" name="Google Shape;855;p31"/>
          <p:cNvSpPr/>
          <p:nvPr/>
        </p:nvSpPr>
        <p:spPr>
          <a:xfrm>
            <a:off x="2550886" y="1061071"/>
            <a:ext cx="360040" cy="360040"/>
          </a:xfrm>
          <a:prstGeom prst="ellipse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56" name="Google Shape;856;p31"/>
          <p:cNvSpPr/>
          <p:nvPr/>
        </p:nvSpPr>
        <p:spPr>
          <a:xfrm>
            <a:off x="1631504" y="1742728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0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業績向上</a:t>
            </a:r>
            <a:endParaRPr/>
          </a:p>
        </p:txBody>
      </p:sp>
      <p:sp>
        <p:nvSpPr>
          <p:cNvPr id="857" name="Google Shape;857;p31"/>
          <p:cNvSpPr txBox="1"/>
          <p:nvPr/>
        </p:nvSpPr>
        <p:spPr>
          <a:xfrm>
            <a:off x="2351584" y="5865156"/>
            <a:ext cx="760482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現時点より会社が好転することが必須</a:t>
            </a:r>
            <a:endParaRPr/>
          </a:p>
        </p:txBody>
      </p:sp>
      <p:sp>
        <p:nvSpPr>
          <p:cNvPr id="858" name="Google Shape;858;p31"/>
          <p:cNvSpPr/>
          <p:nvPr/>
        </p:nvSpPr>
        <p:spPr>
          <a:xfrm>
            <a:off x="1631504" y="2427562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0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効率向上</a:t>
            </a:r>
            <a:endParaRPr/>
          </a:p>
        </p:txBody>
      </p:sp>
      <p:sp>
        <p:nvSpPr>
          <p:cNvPr id="859" name="Google Shape;859;p31"/>
          <p:cNvSpPr/>
          <p:nvPr/>
        </p:nvSpPr>
        <p:spPr>
          <a:xfrm>
            <a:off x="1631504" y="3112396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0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正しい判断を促す</a:t>
            </a:r>
            <a:endParaRPr/>
          </a:p>
        </p:txBody>
      </p:sp>
      <p:sp>
        <p:nvSpPr>
          <p:cNvPr id="860" name="Google Shape;860;p31"/>
          <p:cNvSpPr/>
          <p:nvPr/>
        </p:nvSpPr>
        <p:spPr>
          <a:xfrm>
            <a:off x="1631504" y="3794047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0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公平性の担保</a:t>
            </a:r>
            <a:endParaRPr/>
          </a:p>
        </p:txBody>
      </p:sp>
      <p:sp>
        <p:nvSpPr>
          <p:cNvPr id="861" name="Google Shape;861;p31"/>
          <p:cNvSpPr/>
          <p:nvPr/>
        </p:nvSpPr>
        <p:spPr>
          <a:xfrm>
            <a:off x="1631504" y="4471340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0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トラブル減少</a:t>
            </a:r>
            <a:endParaRPr/>
          </a:p>
        </p:txBody>
      </p:sp>
      <p:sp>
        <p:nvSpPr>
          <p:cNvPr id="862" name="Google Shape;862;p31"/>
          <p:cNvSpPr/>
          <p:nvPr/>
        </p:nvSpPr>
        <p:spPr>
          <a:xfrm>
            <a:off x="1631504" y="5157192"/>
            <a:ext cx="2329524" cy="57606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0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組織の安定</a:t>
            </a:r>
            <a:endParaRPr/>
          </a:p>
        </p:txBody>
      </p:sp>
      <p:grpSp>
        <p:nvGrpSpPr>
          <p:cNvPr id="863" name="Google Shape;863;p31"/>
          <p:cNvGrpSpPr/>
          <p:nvPr/>
        </p:nvGrpSpPr>
        <p:grpSpPr>
          <a:xfrm>
            <a:off x="4165600" y="1742728"/>
            <a:ext cx="6754936" cy="575046"/>
            <a:chOff x="2279581" y="2348880"/>
            <a:chExt cx="3583878" cy="2088232"/>
          </a:xfrm>
        </p:grpSpPr>
        <p:sp>
          <p:nvSpPr>
            <p:cNvPr id="864" name="Google Shape;864;p31"/>
            <p:cNvSpPr/>
            <p:nvPr/>
          </p:nvSpPr>
          <p:spPr>
            <a:xfrm>
              <a:off x="2279581" y="2348880"/>
              <a:ext cx="3497997" cy="2088232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865" name="Google Shape;865;p31"/>
            <p:cNvSpPr/>
            <p:nvPr/>
          </p:nvSpPr>
          <p:spPr>
            <a:xfrm>
              <a:off x="2330279" y="2348880"/>
              <a:ext cx="3533180" cy="2088232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0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6" name="Google Shape;866;p31"/>
          <p:cNvGrpSpPr/>
          <p:nvPr/>
        </p:nvGrpSpPr>
        <p:grpSpPr>
          <a:xfrm>
            <a:off x="4165600" y="2428580"/>
            <a:ext cx="6754936" cy="575046"/>
            <a:chOff x="2279581" y="2348880"/>
            <a:chExt cx="3583878" cy="2088232"/>
          </a:xfrm>
        </p:grpSpPr>
        <p:sp>
          <p:nvSpPr>
            <p:cNvPr id="867" name="Google Shape;867;p31"/>
            <p:cNvSpPr/>
            <p:nvPr/>
          </p:nvSpPr>
          <p:spPr>
            <a:xfrm>
              <a:off x="2279581" y="2348880"/>
              <a:ext cx="3497997" cy="2088232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868" name="Google Shape;868;p31"/>
            <p:cNvSpPr/>
            <p:nvPr/>
          </p:nvSpPr>
          <p:spPr>
            <a:xfrm>
              <a:off x="2330279" y="2348880"/>
              <a:ext cx="3533180" cy="2088232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0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9" name="Google Shape;869;p31"/>
          <p:cNvGrpSpPr/>
          <p:nvPr/>
        </p:nvGrpSpPr>
        <p:grpSpPr>
          <a:xfrm>
            <a:off x="4165600" y="3112396"/>
            <a:ext cx="6754936" cy="575046"/>
            <a:chOff x="2279581" y="2348880"/>
            <a:chExt cx="3583878" cy="2088232"/>
          </a:xfrm>
        </p:grpSpPr>
        <p:sp>
          <p:nvSpPr>
            <p:cNvPr id="870" name="Google Shape;870;p31"/>
            <p:cNvSpPr/>
            <p:nvPr/>
          </p:nvSpPr>
          <p:spPr>
            <a:xfrm>
              <a:off x="2279581" y="2348880"/>
              <a:ext cx="3497997" cy="2088232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871" name="Google Shape;871;p31"/>
            <p:cNvSpPr/>
            <p:nvPr/>
          </p:nvSpPr>
          <p:spPr>
            <a:xfrm>
              <a:off x="2330279" y="2348880"/>
              <a:ext cx="3533180" cy="2088232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0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2" name="Google Shape;872;p31"/>
          <p:cNvGrpSpPr/>
          <p:nvPr/>
        </p:nvGrpSpPr>
        <p:grpSpPr>
          <a:xfrm>
            <a:off x="4165600" y="3798361"/>
            <a:ext cx="6754936" cy="575046"/>
            <a:chOff x="2279581" y="2348880"/>
            <a:chExt cx="3583878" cy="2088232"/>
          </a:xfrm>
        </p:grpSpPr>
        <p:sp>
          <p:nvSpPr>
            <p:cNvPr id="873" name="Google Shape;873;p31"/>
            <p:cNvSpPr/>
            <p:nvPr/>
          </p:nvSpPr>
          <p:spPr>
            <a:xfrm>
              <a:off x="2279581" y="2348880"/>
              <a:ext cx="3497997" cy="2088232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874" name="Google Shape;874;p31"/>
            <p:cNvSpPr/>
            <p:nvPr/>
          </p:nvSpPr>
          <p:spPr>
            <a:xfrm>
              <a:off x="2330279" y="2348880"/>
              <a:ext cx="3533180" cy="2088232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0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5" name="Google Shape;875;p31"/>
          <p:cNvGrpSpPr/>
          <p:nvPr/>
        </p:nvGrpSpPr>
        <p:grpSpPr>
          <a:xfrm>
            <a:off x="4165600" y="4472358"/>
            <a:ext cx="6754936" cy="575046"/>
            <a:chOff x="2279581" y="2348880"/>
            <a:chExt cx="3583878" cy="2088232"/>
          </a:xfrm>
        </p:grpSpPr>
        <p:sp>
          <p:nvSpPr>
            <p:cNvPr id="876" name="Google Shape;876;p31"/>
            <p:cNvSpPr/>
            <p:nvPr/>
          </p:nvSpPr>
          <p:spPr>
            <a:xfrm>
              <a:off x="2279581" y="2348880"/>
              <a:ext cx="3497997" cy="2088232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877" name="Google Shape;877;p31"/>
            <p:cNvSpPr/>
            <p:nvPr/>
          </p:nvSpPr>
          <p:spPr>
            <a:xfrm>
              <a:off x="2330279" y="2348880"/>
              <a:ext cx="3533180" cy="2088232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0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8" name="Google Shape;878;p31"/>
          <p:cNvGrpSpPr/>
          <p:nvPr/>
        </p:nvGrpSpPr>
        <p:grpSpPr>
          <a:xfrm>
            <a:off x="4165600" y="5150495"/>
            <a:ext cx="6754936" cy="575046"/>
            <a:chOff x="2279581" y="2348880"/>
            <a:chExt cx="3583878" cy="2088232"/>
          </a:xfrm>
        </p:grpSpPr>
        <p:sp>
          <p:nvSpPr>
            <p:cNvPr id="879" name="Google Shape;879;p31"/>
            <p:cNvSpPr/>
            <p:nvPr/>
          </p:nvSpPr>
          <p:spPr>
            <a:xfrm>
              <a:off x="2279581" y="2348880"/>
              <a:ext cx="3497997" cy="2088232"/>
            </a:xfrm>
            <a:prstGeom prst="roundRect">
              <a:avLst>
                <a:gd fmla="val 16667" name="adj"/>
              </a:avLst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880" name="Google Shape;880;p31"/>
            <p:cNvSpPr/>
            <p:nvPr/>
          </p:nvSpPr>
          <p:spPr>
            <a:xfrm>
              <a:off x="2330279" y="2348880"/>
              <a:ext cx="3533180" cy="2088232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0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81" name="Google Shape;881;p31"/>
          <p:cNvSpPr txBox="1"/>
          <p:nvPr/>
        </p:nvSpPr>
        <p:spPr>
          <a:xfrm>
            <a:off x="4430542" y="1807386"/>
            <a:ext cx="274947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目的は成果を出すこと</a:t>
            </a:r>
            <a:endParaRPr/>
          </a:p>
        </p:txBody>
      </p:sp>
      <p:sp>
        <p:nvSpPr>
          <p:cNvPr id="882" name="Google Shape;882;p31"/>
          <p:cNvSpPr txBox="1"/>
          <p:nvPr/>
        </p:nvSpPr>
        <p:spPr>
          <a:xfrm>
            <a:off x="4430542" y="2513724"/>
            <a:ext cx="300595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無駄を省き無くしていく</a:t>
            </a:r>
            <a:endParaRPr sz="20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83" name="Google Shape;883;p31"/>
          <p:cNvSpPr txBox="1"/>
          <p:nvPr/>
        </p:nvSpPr>
        <p:spPr>
          <a:xfrm>
            <a:off x="4430542" y="3170443"/>
            <a:ext cx="480131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経営者がいなくても正しい判断が下せる</a:t>
            </a:r>
            <a:endParaRPr/>
          </a:p>
        </p:txBody>
      </p:sp>
      <p:sp>
        <p:nvSpPr>
          <p:cNvPr id="884" name="Google Shape;884;p31"/>
          <p:cNvSpPr txBox="1"/>
          <p:nvPr/>
        </p:nvSpPr>
        <p:spPr>
          <a:xfrm>
            <a:off x="4430542" y="3866429"/>
            <a:ext cx="480131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公平性とは全員が安心して働ける空気感</a:t>
            </a:r>
            <a:endParaRPr sz="20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85" name="Google Shape;885;p31"/>
          <p:cNvSpPr txBox="1"/>
          <p:nvPr/>
        </p:nvSpPr>
        <p:spPr>
          <a:xfrm>
            <a:off x="4206248" y="4544508"/>
            <a:ext cx="4801314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「意図しないズレ」の根本部分への対策</a:t>
            </a:r>
            <a:endParaRPr/>
          </a:p>
        </p:txBody>
      </p:sp>
      <p:sp>
        <p:nvSpPr>
          <p:cNvPr id="886" name="Google Shape;886;p31"/>
          <p:cNvSpPr txBox="1"/>
          <p:nvPr/>
        </p:nvSpPr>
        <p:spPr>
          <a:xfrm>
            <a:off x="4367808" y="5261138"/>
            <a:ext cx="634019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0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人が変わっても品質が落ちない、感情に左右されない</a:t>
            </a:r>
            <a:endParaRPr sz="20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32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892" name="Google Shape;892;p32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893" name="Google Shape;893;p32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894" name="Google Shape;894;p32"/>
          <p:cNvSpPr txBox="1"/>
          <p:nvPr/>
        </p:nvSpPr>
        <p:spPr>
          <a:xfrm>
            <a:off x="1559500" y="836712"/>
            <a:ext cx="9073004" cy="707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6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ルールと仕組みを作る際に経営者が気を付けること</a:t>
            </a:r>
            <a:endParaRPr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95" name="Google Shape;895;p32"/>
          <p:cNvSpPr/>
          <p:nvPr/>
        </p:nvSpPr>
        <p:spPr>
          <a:xfrm>
            <a:off x="1197720" y="1061071"/>
            <a:ext cx="360040" cy="360040"/>
          </a:xfrm>
          <a:prstGeom prst="ellipse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896" name="Google Shape;896;p32"/>
          <p:cNvSpPr/>
          <p:nvPr/>
        </p:nvSpPr>
        <p:spPr>
          <a:xfrm>
            <a:off x="767408" y="3822790"/>
            <a:ext cx="3337636" cy="54231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曖昧さの排除</a:t>
            </a:r>
            <a:endParaRPr/>
          </a:p>
        </p:txBody>
      </p:sp>
      <p:sp>
        <p:nvSpPr>
          <p:cNvPr id="897" name="Google Shape;897;p32"/>
          <p:cNvSpPr/>
          <p:nvPr/>
        </p:nvSpPr>
        <p:spPr>
          <a:xfrm>
            <a:off x="767408" y="1844824"/>
            <a:ext cx="3337636" cy="54231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現状の把握</a:t>
            </a:r>
            <a:endParaRPr/>
          </a:p>
        </p:txBody>
      </p:sp>
      <p:sp>
        <p:nvSpPr>
          <p:cNvPr id="898" name="Google Shape;898;p32"/>
          <p:cNvSpPr/>
          <p:nvPr/>
        </p:nvSpPr>
        <p:spPr>
          <a:xfrm>
            <a:off x="4427182" y="3822790"/>
            <a:ext cx="3337636" cy="54231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導入計画</a:t>
            </a:r>
            <a:endParaRPr/>
          </a:p>
        </p:txBody>
      </p:sp>
      <p:sp>
        <p:nvSpPr>
          <p:cNvPr id="899" name="Google Shape;899;p32"/>
          <p:cNvSpPr/>
          <p:nvPr/>
        </p:nvSpPr>
        <p:spPr>
          <a:xfrm>
            <a:off x="4427182" y="1844824"/>
            <a:ext cx="3337636" cy="54231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現場目線</a:t>
            </a:r>
            <a:endParaRPr/>
          </a:p>
        </p:txBody>
      </p:sp>
      <p:sp>
        <p:nvSpPr>
          <p:cNvPr id="900" name="Google Shape;900;p32"/>
          <p:cNvSpPr/>
          <p:nvPr/>
        </p:nvSpPr>
        <p:spPr>
          <a:xfrm>
            <a:off x="8086956" y="3822790"/>
            <a:ext cx="3337636" cy="54231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例外を設けない</a:t>
            </a:r>
            <a:endParaRPr/>
          </a:p>
        </p:txBody>
      </p:sp>
      <p:sp>
        <p:nvSpPr>
          <p:cNvPr id="901" name="Google Shape;901;p32"/>
          <p:cNvSpPr/>
          <p:nvPr/>
        </p:nvSpPr>
        <p:spPr>
          <a:xfrm>
            <a:off x="8086956" y="1844824"/>
            <a:ext cx="3337636" cy="542314"/>
          </a:xfrm>
          <a:prstGeom prst="roundRect">
            <a:avLst>
              <a:gd fmla="val 16667" name="adj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整合性の確保</a:t>
            </a:r>
            <a:endParaRPr/>
          </a:p>
        </p:txBody>
      </p:sp>
      <p:sp>
        <p:nvSpPr>
          <p:cNvPr id="902" name="Google Shape;902;p32"/>
          <p:cNvSpPr txBox="1"/>
          <p:nvPr/>
        </p:nvSpPr>
        <p:spPr>
          <a:xfrm>
            <a:off x="767409" y="5770188"/>
            <a:ext cx="1065718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チェック・査定の仕組み（審判）を漏れなく設計することが大事</a:t>
            </a:r>
            <a:endParaRPr/>
          </a:p>
        </p:txBody>
      </p:sp>
      <p:sp>
        <p:nvSpPr>
          <p:cNvPr id="903" name="Google Shape;903;p32"/>
          <p:cNvSpPr txBox="1"/>
          <p:nvPr/>
        </p:nvSpPr>
        <p:spPr>
          <a:xfrm>
            <a:off x="4368700" y="2444729"/>
            <a:ext cx="307110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・現場で実行できる形にする</a:t>
            </a:r>
            <a:endParaRPr/>
          </a:p>
        </p:txBody>
      </p:sp>
      <p:sp>
        <p:nvSpPr>
          <p:cNvPr id="904" name="Google Shape;904;p32"/>
          <p:cNvSpPr txBox="1"/>
          <p:nvPr/>
        </p:nvSpPr>
        <p:spPr>
          <a:xfrm>
            <a:off x="703258" y="2444729"/>
            <a:ext cx="369459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・表面の結果ではなく原因を見抜く</a:t>
            </a:r>
            <a:endParaRPr sz="1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05" name="Google Shape;905;p32"/>
          <p:cNvSpPr txBox="1"/>
          <p:nvPr/>
        </p:nvSpPr>
        <p:spPr>
          <a:xfrm>
            <a:off x="703258" y="4437112"/>
            <a:ext cx="328966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・解釈に差異が生じない表現</a:t>
            </a:r>
            <a:endParaRPr/>
          </a:p>
        </p:txBody>
      </p:sp>
      <p:sp>
        <p:nvSpPr>
          <p:cNvPr id="906" name="Google Shape;906;p32"/>
          <p:cNvSpPr txBox="1"/>
          <p:nvPr/>
        </p:nvSpPr>
        <p:spPr>
          <a:xfrm>
            <a:off x="703258" y="2900783"/>
            <a:ext cx="369459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・感覚ではなく事実で判断</a:t>
            </a:r>
            <a:endParaRPr sz="1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07" name="Google Shape;907;p32"/>
          <p:cNvSpPr txBox="1"/>
          <p:nvPr/>
        </p:nvSpPr>
        <p:spPr>
          <a:xfrm>
            <a:off x="703258" y="3361750"/>
            <a:ext cx="369459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・問題の構造を明らかにする</a:t>
            </a:r>
            <a:endParaRPr sz="1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08" name="Google Shape;908;p32"/>
          <p:cNvSpPr txBox="1"/>
          <p:nvPr/>
        </p:nvSpPr>
        <p:spPr>
          <a:xfrm>
            <a:off x="4368700" y="2900783"/>
            <a:ext cx="307110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・続けられる運用を設計する</a:t>
            </a:r>
            <a:endParaRPr/>
          </a:p>
        </p:txBody>
      </p:sp>
      <p:sp>
        <p:nvSpPr>
          <p:cNvPr id="909" name="Google Shape;909;p32"/>
          <p:cNvSpPr txBox="1"/>
          <p:nvPr/>
        </p:nvSpPr>
        <p:spPr>
          <a:xfrm>
            <a:off x="4368700" y="3361750"/>
            <a:ext cx="340893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・理想論ではなく現実に合わせる</a:t>
            </a:r>
            <a:endParaRPr/>
          </a:p>
        </p:txBody>
      </p:sp>
      <p:sp>
        <p:nvSpPr>
          <p:cNvPr id="910" name="Google Shape;910;p32"/>
          <p:cNvSpPr txBox="1"/>
          <p:nvPr/>
        </p:nvSpPr>
        <p:spPr>
          <a:xfrm>
            <a:off x="8040217" y="2444729"/>
            <a:ext cx="403244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・既存ルールとの重複や矛盾を確認する</a:t>
            </a:r>
            <a:endParaRPr/>
          </a:p>
        </p:txBody>
      </p:sp>
      <p:sp>
        <p:nvSpPr>
          <p:cNvPr id="911" name="Google Shape;911;p32"/>
          <p:cNvSpPr txBox="1"/>
          <p:nvPr/>
        </p:nvSpPr>
        <p:spPr>
          <a:xfrm>
            <a:off x="8040217" y="2900783"/>
            <a:ext cx="304303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・法や規則との整合性を取る</a:t>
            </a:r>
            <a:endParaRPr/>
          </a:p>
        </p:txBody>
      </p:sp>
      <p:sp>
        <p:nvSpPr>
          <p:cNvPr id="912" name="Google Shape;912;p32"/>
          <p:cNvSpPr txBox="1"/>
          <p:nvPr/>
        </p:nvSpPr>
        <p:spPr>
          <a:xfrm>
            <a:off x="8040216" y="3361750"/>
            <a:ext cx="379858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・判断の基準を一本化する</a:t>
            </a:r>
            <a:endParaRPr/>
          </a:p>
        </p:txBody>
      </p:sp>
      <p:sp>
        <p:nvSpPr>
          <p:cNvPr id="913" name="Google Shape;913;p32"/>
          <p:cNvSpPr txBox="1"/>
          <p:nvPr/>
        </p:nvSpPr>
        <p:spPr>
          <a:xfrm>
            <a:off x="703258" y="4868047"/>
            <a:ext cx="369459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・曖昧な表現を使わない</a:t>
            </a:r>
            <a:endParaRPr sz="1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14" name="Google Shape;914;p32"/>
          <p:cNvSpPr txBox="1"/>
          <p:nvPr/>
        </p:nvSpPr>
        <p:spPr>
          <a:xfrm>
            <a:off x="703258" y="5301238"/>
            <a:ext cx="369459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・数値と図を活用する</a:t>
            </a:r>
            <a:endParaRPr sz="1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15" name="Google Shape;915;p32"/>
          <p:cNvSpPr txBox="1"/>
          <p:nvPr/>
        </p:nvSpPr>
        <p:spPr>
          <a:xfrm>
            <a:off x="4368700" y="4437112"/>
            <a:ext cx="3521515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・伝える順序と方法を決める</a:t>
            </a:r>
            <a:endParaRPr sz="1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16" name="Google Shape;916;p32"/>
          <p:cNvSpPr txBox="1"/>
          <p:nvPr/>
        </p:nvSpPr>
        <p:spPr>
          <a:xfrm>
            <a:off x="4368700" y="4868047"/>
            <a:ext cx="3521515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・教える人と場を明確にする</a:t>
            </a:r>
            <a:endParaRPr sz="1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17" name="Google Shape;917;p32"/>
          <p:cNvSpPr txBox="1"/>
          <p:nvPr/>
        </p:nvSpPr>
        <p:spPr>
          <a:xfrm>
            <a:off x="4368700" y="5301238"/>
            <a:ext cx="3521515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・定着までの流れを設計する</a:t>
            </a:r>
            <a:endParaRPr sz="1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18" name="Google Shape;918;p32"/>
          <p:cNvSpPr txBox="1"/>
          <p:nvPr/>
        </p:nvSpPr>
        <p:spPr>
          <a:xfrm>
            <a:off x="8040217" y="4437112"/>
            <a:ext cx="348932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・全員に同じ基準を適用する</a:t>
            </a:r>
            <a:endParaRPr sz="1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19" name="Google Shape;919;p32"/>
          <p:cNvSpPr txBox="1"/>
          <p:nvPr/>
        </p:nvSpPr>
        <p:spPr>
          <a:xfrm>
            <a:off x="8040217" y="4868047"/>
            <a:ext cx="348932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・特例や例外を作らない</a:t>
            </a:r>
            <a:endParaRPr sz="1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20" name="Google Shape;920;p32"/>
          <p:cNvSpPr txBox="1"/>
          <p:nvPr/>
        </p:nvSpPr>
        <p:spPr>
          <a:xfrm>
            <a:off x="8040217" y="5301238"/>
            <a:ext cx="348932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・経営者がまず率先して守る</a:t>
            </a:r>
            <a:endParaRPr sz="1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33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926" name="Google Shape;926;p33"/>
          <p:cNvSpPr txBox="1"/>
          <p:nvPr>
            <p:ph idx="11" type="ftr"/>
          </p:nvPr>
        </p:nvSpPr>
        <p:spPr>
          <a:xfrm>
            <a:off x="3613002" y="6520275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927" name="Google Shape;927;p33"/>
          <p:cNvSpPr txBox="1"/>
          <p:nvPr>
            <p:ph idx="12" type="sldNum"/>
          </p:nvPr>
        </p:nvSpPr>
        <p:spPr>
          <a:xfrm>
            <a:off x="7946788" y="5856092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grpSp>
        <p:nvGrpSpPr>
          <p:cNvPr id="928" name="Google Shape;928;p33"/>
          <p:cNvGrpSpPr/>
          <p:nvPr/>
        </p:nvGrpSpPr>
        <p:grpSpPr>
          <a:xfrm>
            <a:off x="1488773" y="1275244"/>
            <a:ext cx="9214453" cy="730886"/>
            <a:chOff x="539552" y="2204864"/>
            <a:chExt cx="7704855" cy="727700"/>
          </a:xfrm>
        </p:grpSpPr>
        <p:sp>
          <p:nvSpPr>
            <p:cNvPr id="929" name="Google Shape;929;p33"/>
            <p:cNvSpPr/>
            <p:nvPr/>
          </p:nvSpPr>
          <p:spPr>
            <a:xfrm>
              <a:off x="539552" y="2204864"/>
              <a:ext cx="7704855" cy="727700"/>
            </a:xfrm>
            <a:prstGeom prst="roundRect">
              <a:avLst>
                <a:gd fmla="val 16667" name="adj"/>
              </a:avLst>
            </a:prstGeom>
            <a:solidFill>
              <a:srgbClr val="99120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930" name="Google Shape;930;p33"/>
            <p:cNvSpPr/>
            <p:nvPr/>
          </p:nvSpPr>
          <p:spPr>
            <a:xfrm>
              <a:off x="592666" y="2204864"/>
              <a:ext cx="7651741" cy="693936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8" marL="36576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18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利益配分やコスト管理、権限</a:t>
              </a:r>
              <a:endParaRPr b="0" i="0" sz="1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31" name="Google Shape;931;p33"/>
          <p:cNvGrpSpPr/>
          <p:nvPr/>
        </p:nvGrpSpPr>
        <p:grpSpPr>
          <a:xfrm>
            <a:off x="1488773" y="2130170"/>
            <a:ext cx="9214453" cy="730886"/>
            <a:chOff x="539552" y="3138428"/>
            <a:chExt cx="7704855" cy="727700"/>
          </a:xfrm>
        </p:grpSpPr>
        <p:sp>
          <p:nvSpPr>
            <p:cNvPr id="932" name="Google Shape;932;p33"/>
            <p:cNvSpPr/>
            <p:nvPr/>
          </p:nvSpPr>
          <p:spPr>
            <a:xfrm>
              <a:off x="539552" y="3138428"/>
              <a:ext cx="7704855" cy="727700"/>
            </a:xfrm>
            <a:prstGeom prst="roundRect">
              <a:avLst>
                <a:gd fmla="val 16667" name="adj"/>
              </a:avLst>
            </a:prstGeom>
            <a:solidFill>
              <a:srgbClr val="99120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933" name="Google Shape;933;p33"/>
            <p:cNvSpPr/>
            <p:nvPr/>
          </p:nvSpPr>
          <p:spPr>
            <a:xfrm>
              <a:off x="592667" y="3138428"/>
              <a:ext cx="7651740" cy="697279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8" marL="36576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18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自身の経験</a:t>
              </a:r>
              <a:endParaRPr b="0" i="0" sz="1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8" marL="36576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18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フィードバックにより正確な情報の収集</a:t>
              </a:r>
              <a:endParaRPr/>
            </a:p>
          </p:txBody>
        </p:sp>
      </p:grpSp>
      <p:grpSp>
        <p:nvGrpSpPr>
          <p:cNvPr id="934" name="Google Shape;934;p33"/>
          <p:cNvGrpSpPr/>
          <p:nvPr/>
        </p:nvGrpSpPr>
        <p:grpSpPr>
          <a:xfrm>
            <a:off x="1456744" y="3003102"/>
            <a:ext cx="9230086" cy="749633"/>
            <a:chOff x="539552" y="4071992"/>
            <a:chExt cx="7717927" cy="727700"/>
          </a:xfrm>
        </p:grpSpPr>
        <p:sp>
          <p:nvSpPr>
            <p:cNvPr id="935" name="Google Shape;935;p33"/>
            <p:cNvSpPr/>
            <p:nvPr/>
          </p:nvSpPr>
          <p:spPr>
            <a:xfrm>
              <a:off x="539552" y="4071992"/>
              <a:ext cx="7704855" cy="727700"/>
            </a:xfrm>
            <a:prstGeom prst="roundRect">
              <a:avLst>
                <a:gd fmla="val 16667" name="adj"/>
              </a:avLst>
            </a:prstGeom>
            <a:solidFill>
              <a:srgbClr val="99120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936" name="Google Shape;936;p33"/>
            <p:cNvSpPr/>
            <p:nvPr/>
          </p:nvSpPr>
          <p:spPr>
            <a:xfrm>
              <a:off x="592667" y="4071992"/>
              <a:ext cx="7664812" cy="683870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8" marL="36576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18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言語化、可視化、分解、整理</a:t>
              </a:r>
              <a:endParaRPr/>
            </a:p>
          </p:txBody>
        </p:sp>
      </p:grpSp>
      <p:sp>
        <p:nvSpPr>
          <p:cNvPr id="937" name="Google Shape;937;p33"/>
          <p:cNvSpPr/>
          <p:nvPr/>
        </p:nvSpPr>
        <p:spPr>
          <a:xfrm>
            <a:off x="1416757" y="1263454"/>
            <a:ext cx="360040" cy="360040"/>
          </a:xfrm>
          <a:prstGeom prst="ellipse">
            <a:avLst/>
          </a:prstGeom>
          <a:solidFill>
            <a:srgbClr val="99120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8" name="Google Shape;938;p33"/>
          <p:cNvSpPr/>
          <p:nvPr/>
        </p:nvSpPr>
        <p:spPr>
          <a:xfrm>
            <a:off x="1416757" y="2027926"/>
            <a:ext cx="360040" cy="360040"/>
          </a:xfrm>
          <a:prstGeom prst="ellipse">
            <a:avLst/>
          </a:prstGeom>
          <a:solidFill>
            <a:srgbClr val="99120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２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39" name="Google Shape;939;p33"/>
          <p:cNvSpPr/>
          <p:nvPr/>
        </p:nvSpPr>
        <p:spPr>
          <a:xfrm>
            <a:off x="1416757" y="2884027"/>
            <a:ext cx="360040" cy="360040"/>
          </a:xfrm>
          <a:prstGeom prst="ellipse">
            <a:avLst/>
          </a:prstGeom>
          <a:solidFill>
            <a:srgbClr val="99120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３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40" name="Google Shape;940;p33"/>
          <p:cNvSpPr txBox="1"/>
          <p:nvPr/>
        </p:nvSpPr>
        <p:spPr>
          <a:xfrm>
            <a:off x="1848808" y="1425645"/>
            <a:ext cx="3528388" cy="4616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991208"/>
                </a:solidFill>
                <a:latin typeface="Book Antiqua"/>
                <a:ea typeface="Book Antiqua"/>
                <a:cs typeface="Book Antiqua"/>
                <a:sym typeface="Book Antiqua"/>
              </a:rPr>
              <a:t>利益・資金管理力</a:t>
            </a:r>
            <a:endParaRPr/>
          </a:p>
        </p:txBody>
      </p:sp>
      <p:sp>
        <p:nvSpPr>
          <p:cNvPr id="941" name="Google Shape;941;p33"/>
          <p:cNvSpPr txBox="1"/>
          <p:nvPr/>
        </p:nvSpPr>
        <p:spPr>
          <a:xfrm>
            <a:off x="1880378" y="2270777"/>
            <a:ext cx="2780072" cy="4308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200">
                <a:solidFill>
                  <a:srgbClr val="991208"/>
                </a:solidFill>
                <a:latin typeface="Book Antiqua"/>
                <a:ea typeface="Book Antiqua"/>
                <a:cs typeface="Book Antiqua"/>
                <a:sym typeface="Book Antiqua"/>
              </a:rPr>
              <a:t>現場の実態把握力</a:t>
            </a:r>
            <a:endParaRPr/>
          </a:p>
        </p:txBody>
      </p:sp>
      <p:sp>
        <p:nvSpPr>
          <p:cNvPr id="942" name="Google Shape;942;p33"/>
          <p:cNvSpPr txBox="1"/>
          <p:nvPr/>
        </p:nvSpPr>
        <p:spPr>
          <a:xfrm>
            <a:off x="1910442" y="3095339"/>
            <a:ext cx="2530651" cy="4616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991208"/>
                </a:solidFill>
                <a:latin typeface="Book Antiqua"/>
                <a:ea typeface="Book Antiqua"/>
                <a:cs typeface="Book Antiqua"/>
                <a:sym typeface="Book Antiqua"/>
              </a:rPr>
              <a:t>明文化する力</a:t>
            </a:r>
            <a:endParaRPr b="1"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43" name="Google Shape;943;p33"/>
          <p:cNvSpPr txBox="1"/>
          <p:nvPr/>
        </p:nvSpPr>
        <p:spPr>
          <a:xfrm>
            <a:off x="2726079" y="496265"/>
            <a:ext cx="7474377" cy="762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4600">
            <a:spAutoFit/>
          </a:bodyPr>
          <a:lstStyle/>
          <a:p>
            <a:pPr indent="0" lvl="0" marL="12700" marR="0" rtl="0" algn="ctr">
              <a:lnSpc>
                <a:spcPct val="161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まとめ　（3～5の為に求められる能力）</a:t>
            </a:r>
            <a:endParaRPr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44" name="Google Shape;944;p33"/>
          <p:cNvSpPr/>
          <p:nvPr/>
        </p:nvSpPr>
        <p:spPr>
          <a:xfrm>
            <a:off x="2726079" y="644895"/>
            <a:ext cx="144016" cy="537850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grpSp>
        <p:nvGrpSpPr>
          <p:cNvPr id="945" name="Google Shape;945;p33"/>
          <p:cNvGrpSpPr/>
          <p:nvPr/>
        </p:nvGrpSpPr>
        <p:grpSpPr>
          <a:xfrm>
            <a:off x="1419010" y="3845233"/>
            <a:ext cx="9230086" cy="808998"/>
            <a:chOff x="539552" y="4071992"/>
            <a:chExt cx="7717927" cy="727700"/>
          </a:xfrm>
        </p:grpSpPr>
        <p:sp>
          <p:nvSpPr>
            <p:cNvPr id="946" name="Google Shape;946;p33"/>
            <p:cNvSpPr/>
            <p:nvPr/>
          </p:nvSpPr>
          <p:spPr>
            <a:xfrm>
              <a:off x="539552" y="4071992"/>
              <a:ext cx="7704855" cy="727700"/>
            </a:xfrm>
            <a:prstGeom prst="roundRect">
              <a:avLst>
                <a:gd fmla="val 16667" name="adj"/>
              </a:avLst>
            </a:prstGeom>
            <a:solidFill>
              <a:srgbClr val="99120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947" name="Google Shape;947;p33"/>
            <p:cNvSpPr/>
            <p:nvPr/>
          </p:nvSpPr>
          <p:spPr>
            <a:xfrm>
              <a:off x="592667" y="4071993"/>
              <a:ext cx="7664812" cy="695314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8" marL="36576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18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メンタルセッティングの能力、スローガン</a:t>
              </a:r>
              <a:endParaRPr/>
            </a:p>
          </p:txBody>
        </p:sp>
      </p:grpSp>
      <p:sp>
        <p:nvSpPr>
          <p:cNvPr id="948" name="Google Shape;948;p33"/>
          <p:cNvSpPr/>
          <p:nvPr/>
        </p:nvSpPr>
        <p:spPr>
          <a:xfrm>
            <a:off x="1381386" y="3772238"/>
            <a:ext cx="360040" cy="360040"/>
          </a:xfrm>
          <a:prstGeom prst="ellipse">
            <a:avLst/>
          </a:prstGeom>
          <a:solidFill>
            <a:srgbClr val="99120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49" name="Google Shape;949;p33"/>
          <p:cNvSpPr txBox="1"/>
          <p:nvPr/>
        </p:nvSpPr>
        <p:spPr>
          <a:xfrm>
            <a:off x="1596777" y="4046513"/>
            <a:ext cx="4329574" cy="4000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000">
                <a:solidFill>
                  <a:srgbClr val="991208"/>
                </a:solidFill>
                <a:latin typeface="Book Antiqua"/>
                <a:ea typeface="Book Antiqua"/>
                <a:cs typeface="Book Antiqua"/>
                <a:sym typeface="Book Antiqua"/>
              </a:rPr>
              <a:t>関係性調整力（巻き込む力）</a:t>
            </a:r>
            <a:endParaRPr b="1" sz="16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grpSp>
        <p:nvGrpSpPr>
          <p:cNvPr id="950" name="Google Shape;950;p33"/>
          <p:cNvGrpSpPr/>
          <p:nvPr/>
        </p:nvGrpSpPr>
        <p:grpSpPr>
          <a:xfrm>
            <a:off x="1411193" y="4734790"/>
            <a:ext cx="9230086" cy="809001"/>
            <a:chOff x="539552" y="4071990"/>
            <a:chExt cx="7717927" cy="727702"/>
          </a:xfrm>
        </p:grpSpPr>
        <p:sp>
          <p:nvSpPr>
            <p:cNvPr id="951" name="Google Shape;951;p33"/>
            <p:cNvSpPr/>
            <p:nvPr/>
          </p:nvSpPr>
          <p:spPr>
            <a:xfrm>
              <a:off x="539552" y="4071992"/>
              <a:ext cx="7704855" cy="727700"/>
            </a:xfrm>
            <a:prstGeom prst="roundRect">
              <a:avLst>
                <a:gd fmla="val 16667" name="adj"/>
              </a:avLst>
            </a:prstGeom>
            <a:solidFill>
              <a:srgbClr val="99120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952" name="Google Shape;952;p33"/>
            <p:cNvSpPr/>
            <p:nvPr/>
          </p:nvSpPr>
          <p:spPr>
            <a:xfrm>
              <a:off x="592667" y="4071990"/>
              <a:ext cx="7664812" cy="695314"/>
            </a:xfrm>
            <a:prstGeom prst="roundRect">
              <a:avLst>
                <a:gd fmla="val 16667" name="adj"/>
              </a:avLst>
            </a:prstGeom>
            <a:solidFill>
              <a:srgbClr val="F5F5F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8" marL="36576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18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専門的な知識、アプリ、ソフト</a:t>
              </a:r>
              <a:endParaRPr b="0" i="0" sz="1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8" marL="365760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-JP" sz="1800" u="none" cap="none" strike="noStrike">
                  <a:solidFill>
                    <a:srgbClr val="595959"/>
                  </a:solidFill>
                  <a:latin typeface="Arial"/>
                  <a:ea typeface="Arial"/>
                  <a:cs typeface="Arial"/>
                  <a:sym typeface="Arial"/>
                </a:rPr>
                <a:t>IT、AI</a:t>
              </a:r>
              <a:endParaRPr b="0" i="0" sz="18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3" name="Google Shape;953;p33"/>
          <p:cNvSpPr/>
          <p:nvPr/>
        </p:nvSpPr>
        <p:spPr>
          <a:xfrm>
            <a:off x="1381386" y="4699956"/>
            <a:ext cx="360040" cy="360040"/>
          </a:xfrm>
          <a:prstGeom prst="ellipse">
            <a:avLst/>
          </a:prstGeom>
          <a:solidFill>
            <a:srgbClr val="99120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8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54" name="Google Shape;954;p33"/>
          <p:cNvSpPr txBox="1"/>
          <p:nvPr/>
        </p:nvSpPr>
        <p:spPr>
          <a:xfrm>
            <a:off x="1864355" y="4861916"/>
            <a:ext cx="2962700" cy="4616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400">
                <a:solidFill>
                  <a:srgbClr val="991208"/>
                </a:solidFill>
                <a:latin typeface="Book Antiqua"/>
                <a:ea typeface="Book Antiqua"/>
                <a:cs typeface="Book Antiqua"/>
                <a:sym typeface="Book Antiqua"/>
              </a:rPr>
              <a:t>知識・情報力</a:t>
            </a:r>
            <a:endParaRPr/>
          </a:p>
        </p:txBody>
      </p:sp>
      <p:sp>
        <p:nvSpPr>
          <p:cNvPr id="955" name="Google Shape;955;p33"/>
          <p:cNvSpPr txBox="1"/>
          <p:nvPr/>
        </p:nvSpPr>
        <p:spPr>
          <a:xfrm>
            <a:off x="2293586" y="5877272"/>
            <a:ext cx="760482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「協力の仕組み」を作る力も経営者の能力</a:t>
            </a:r>
            <a:endParaRPr sz="28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34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961" name="Google Shape;961;p34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962" name="Google Shape;962;p34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963" name="Google Shape;963;p34"/>
          <p:cNvSpPr txBox="1"/>
          <p:nvPr/>
        </p:nvSpPr>
        <p:spPr>
          <a:xfrm>
            <a:off x="914400" y="3090032"/>
            <a:ext cx="10363200" cy="677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 sz="36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休　憩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7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p35"/>
          <p:cNvSpPr/>
          <p:nvPr/>
        </p:nvSpPr>
        <p:spPr>
          <a:xfrm>
            <a:off x="2563488" y="980728"/>
            <a:ext cx="7065024" cy="5512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rgbClr val="3F3F3F"/>
                </a:solidFill>
                <a:latin typeface="Raleway"/>
                <a:ea typeface="Raleway"/>
                <a:cs typeface="Raleway"/>
                <a:sym typeface="Raleway"/>
              </a:rPr>
              <a:t>グループディスカッション</a:t>
            </a:r>
            <a:endParaRPr sz="3333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69" name="Google Shape;969;p35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970" name="Google Shape;970;p35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971" name="Google Shape;971;p35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972" name="Google Shape;972;p35"/>
          <p:cNvSpPr/>
          <p:nvPr/>
        </p:nvSpPr>
        <p:spPr>
          <a:xfrm>
            <a:off x="3503712" y="908720"/>
            <a:ext cx="144016" cy="533896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grpSp>
        <p:nvGrpSpPr>
          <p:cNvPr id="973" name="Google Shape;973;p35"/>
          <p:cNvGrpSpPr/>
          <p:nvPr/>
        </p:nvGrpSpPr>
        <p:grpSpPr>
          <a:xfrm>
            <a:off x="630182" y="2322831"/>
            <a:ext cx="10931636" cy="2690345"/>
            <a:chOff x="484329" y="2276872"/>
            <a:chExt cx="10931636" cy="2690345"/>
          </a:xfrm>
        </p:grpSpPr>
        <p:sp>
          <p:nvSpPr>
            <p:cNvPr id="974" name="Google Shape;974;p35"/>
            <p:cNvSpPr/>
            <p:nvPr/>
          </p:nvSpPr>
          <p:spPr>
            <a:xfrm>
              <a:off x="695400" y="2493288"/>
              <a:ext cx="10720564" cy="2473929"/>
            </a:xfrm>
            <a:prstGeom prst="roundRect">
              <a:avLst>
                <a:gd fmla="val 7302" name="adj"/>
              </a:avLst>
            </a:prstGeom>
            <a:solidFill>
              <a:srgbClr val="76923C">
                <a:alpha val="94901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667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975" name="Google Shape;975;p35"/>
            <p:cNvSpPr/>
            <p:nvPr/>
          </p:nvSpPr>
          <p:spPr>
            <a:xfrm>
              <a:off x="776036" y="2455056"/>
              <a:ext cx="10639929" cy="2443826"/>
            </a:xfrm>
            <a:prstGeom prst="roundRect">
              <a:avLst>
                <a:gd fmla="val 7302" name="adj"/>
              </a:avLst>
            </a:prstGeom>
            <a:solidFill>
              <a:srgbClr val="F2F2F2">
                <a:alpha val="94901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30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</a:t>
              </a:r>
              <a:r>
                <a:rPr b="1" lang="ja-JP" sz="3000">
                  <a:solidFill>
                    <a:srgbClr val="3F3F3F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貴社で存在するルールと仕組みについて</a:t>
              </a:r>
              <a:endParaRPr b="1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33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　</a:t>
              </a:r>
              <a:endParaRPr sz="2333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33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　・ルールだけOK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33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　・仕組みだけOK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33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　・ルールや仕組みというほどではないが・・・規則性のある事でOK</a:t>
              </a:r>
              <a:endParaRPr/>
            </a:p>
          </p:txBody>
        </p:sp>
        <p:sp>
          <p:nvSpPr>
            <p:cNvPr id="976" name="Google Shape;976;p35"/>
            <p:cNvSpPr/>
            <p:nvPr/>
          </p:nvSpPr>
          <p:spPr>
            <a:xfrm>
              <a:off x="484329" y="2276872"/>
              <a:ext cx="502779" cy="502779"/>
            </a:xfrm>
            <a:prstGeom prst="ellipse">
              <a:avLst/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sz="28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0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p36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982" name="Google Shape;982;p36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983" name="Google Shape;983;p36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984" name="Google Shape;984;p36"/>
          <p:cNvSpPr/>
          <p:nvPr/>
        </p:nvSpPr>
        <p:spPr>
          <a:xfrm>
            <a:off x="2563488" y="980728"/>
            <a:ext cx="7065024" cy="5512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rgbClr val="3F3F3F"/>
                </a:solidFill>
                <a:latin typeface="Raleway"/>
                <a:ea typeface="Raleway"/>
                <a:cs typeface="Raleway"/>
                <a:sym typeface="Raleway"/>
              </a:rPr>
              <a:t>グループディスカッション</a:t>
            </a:r>
            <a:endParaRPr sz="3333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85" name="Google Shape;985;p36"/>
          <p:cNvSpPr/>
          <p:nvPr/>
        </p:nvSpPr>
        <p:spPr>
          <a:xfrm>
            <a:off x="3503712" y="908720"/>
            <a:ext cx="144016" cy="533896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grpSp>
        <p:nvGrpSpPr>
          <p:cNvPr id="986" name="Google Shape;986;p36"/>
          <p:cNvGrpSpPr/>
          <p:nvPr/>
        </p:nvGrpSpPr>
        <p:grpSpPr>
          <a:xfrm>
            <a:off x="623392" y="2348880"/>
            <a:ext cx="10945216" cy="2736304"/>
            <a:chOff x="479376" y="2420888"/>
            <a:chExt cx="10945216" cy="2736304"/>
          </a:xfrm>
        </p:grpSpPr>
        <p:sp>
          <p:nvSpPr>
            <p:cNvPr id="987" name="Google Shape;987;p36"/>
            <p:cNvSpPr/>
            <p:nvPr/>
          </p:nvSpPr>
          <p:spPr>
            <a:xfrm>
              <a:off x="695400" y="2640468"/>
              <a:ext cx="10729192" cy="2516724"/>
            </a:xfrm>
            <a:prstGeom prst="roundRect">
              <a:avLst>
                <a:gd fmla="val 7302" name="adj"/>
              </a:avLst>
            </a:prstGeom>
            <a:solidFill>
              <a:srgbClr val="76923C">
                <a:alpha val="94901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667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988" name="Google Shape;988;p36"/>
            <p:cNvSpPr/>
            <p:nvPr/>
          </p:nvSpPr>
          <p:spPr>
            <a:xfrm>
              <a:off x="767408" y="2640468"/>
              <a:ext cx="10657184" cy="2443826"/>
            </a:xfrm>
            <a:prstGeom prst="roundRect">
              <a:avLst>
                <a:gd fmla="val 7302" name="adj"/>
              </a:avLst>
            </a:prstGeom>
            <a:solidFill>
              <a:srgbClr val="F2F2F2">
                <a:alpha val="94901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30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</a:t>
              </a:r>
              <a:r>
                <a:rPr b="1" lang="ja-JP" sz="3000">
                  <a:solidFill>
                    <a:srgbClr val="3F3F3F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貴社の組織のルールと仕組みの成功談・失敗談とその原因</a:t>
              </a:r>
              <a:endParaRPr b="1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33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</a:t>
              </a:r>
              <a:endParaRPr sz="2333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33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・うまく機能してる</a:t>
              </a:r>
              <a:endParaRPr sz="2333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33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・続かなかった事（実務として消滅）　　　　　　なぜ？</a:t>
              </a:r>
              <a:endParaRPr sz="2333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33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・形骸化してしまっている（守られてない）</a:t>
              </a:r>
              <a:endParaRPr sz="2333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989" name="Google Shape;989;p36"/>
            <p:cNvSpPr/>
            <p:nvPr/>
          </p:nvSpPr>
          <p:spPr>
            <a:xfrm>
              <a:off x="7464152" y="3501008"/>
              <a:ext cx="679622" cy="1194487"/>
            </a:xfrm>
            <a:prstGeom prst="rightBrace">
              <a:avLst>
                <a:gd fmla="val 8333" name="adj1"/>
                <a:gd fmla="val 50000" name="adj2"/>
              </a:avLst>
            </a:prstGeom>
            <a:noFill/>
            <a:ln cap="flat" cmpd="sng" w="190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5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990" name="Google Shape;990;p36"/>
            <p:cNvSpPr/>
            <p:nvPr/>
          </p:nvSpPr>
          <p:spPr>
            <a:xfrm>
              <a:off x="479376" y="2420888"/>
              <a:ext cx="502779" cy="502779"/>
            </a:xfrm>
            <a:prstGeom prst="ellipse">
              <a:avLst/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sz="28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4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37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996" name="Google Shape;996;p37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997" name="Google Shape;997;p37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998" name="Google Shape;998;p37"/>
          <p:cNvSpPr/>
          <p:nvPr/>
        </p:nvSpPr>
        <p:spPr>
          <a:xfrm>
            <a:off x="2563488" y="980728"/>
            <a:ext cx="7065024" cy="5512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rgbClr val="3F3F3F"/>
                </a:solidFill>
                <a:latin typeface="Raleway"/>
                <a:ea typeface="Raleway"/>
                <a:cs typeface="Raleway"/>
                <a:sym typeface="Raleway"/>
              </a:rPr>
              <a:t>グループディスカッション</a:t>
            </a:r>
            <a:endParaRPr sz="3333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999" name="Google Shape;999;p37"/>
          <p:cNvSpPr/>
          <p:nvPr/>
        </p:nvSpPr>
        <p:spPr>
          <a:xfrm>
            <a:off x="3503712" y="908720"/>
            <a:ext cx="144016" cy="533896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grpSp>
        <p:nvGrpSpPr>
          <p:cNvPr id="1000" name="Google Shape;1000;p37"/>
          <p:cNvGrpSpPr/>
          <p:nvPr/>
        </p:nvGrpSpPr>
        <p:grpSpPr>
          <a:xfrm>
            <a:off x="2351904" y="2422165"/>
            <a:ext cx="7488193" cy="2230970"/>
            <a:chOff x="2208207" y="2422165"/>
            <a:chExt cx="7488193" cy="2230970"/>
          </a:xfrm>
        </p:grpSpPr>
        <p:sp>
          <p:nvSpPr>
            <p:cNvPr id="1001" name="Google Shape;1001;p37"/>
            <p:cNvSpPr/>
            <p:nvPr/>
          </p:nvSpPr>
          <p:spPr>
            <a:xfrm>
              <a:off x="2423592" y="2604246"/>
              <a:ext cx="7272808" cy="2048889"/>
            </a:xfrm>
            <a:prstGeom prst="roundRect">
              <a:avLst>
                <a:gd fmla="val 7302" name="adj"/>
              </a:avLst>
            </a:prstGeom>
            <a:solidFill>
              <a:srgbClr val="76923C">
                <a:alpha val="94901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667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1002" name="Google Shape;1002;p37"/>
            <p:cNvSpPr/>
            <p:nvPr/>
          </p:nvSpPr>
          <p:spPr>
            <a:xfrm>
              <a:off x="2495600" y="2604247"/>
              <a:ext cx="7200800" cy="1976718"/>
            </a:xfrm>
            <a:prstGeom prst="roundRect">
              <a:avLst>
                <a:gd fmla="val 7302" name="adj"/>
              </a:avLst>
            </a:prstGeom>
            <a:solidFill>
              <a:srgbClr val="F2F2F2">
                <a:alpha val="94901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30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</a:t>
              </a:r>
              <a:r>
                <a:rPr b="1" lang="ja-JP" sz="3000">
                  <a:solidFill>
                    <a:srgbClr val="3F3F3F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②に対する改善案・改善策</a:t>
              </a:r>
              <a:endParaRPr b="1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30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</a:t>
              </a:r>
              <a:endParaRPr sz="30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3000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</a:t>
              </a:r>
              <a:r>
                <a:rPr lang="ja-JP" sz="2333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・①と②の改善</a:t>
              </a:r>
              <a:endParaRPr sz="2667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667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　　</a:t>
              </a:r>
              <a:endParaRPr/>
            </a:p>
          </p:txBody>
        </p:sp>
        <p:sp>
          <p:nvSpPr>
            <p:cNvPr id="1003" name="Google Shape;1003;p37"/>
            <p:cNvSpPr txBox="1"/>
            <p:nvPr/>
          </p:nvSpPr>
          <p:spPr>
            <a:xfrm>
              <a:off x="3303283" y="4077072"/>
              <a:ext cx="5434501" cy="4513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2333">
                  <a:solidFill>
                    <a:srgbClr val="595959"/>
                  </a:solidFill>
                  <a:latin typeface="Book Antiqua"/>
                  <a:ea typeface="Book Antiqua"/>
                  <a:cs typeface="Book Antiqua"/>
                  <a:sym typeface="Book Antiqua"/>
                </a:rPr>
                <a:t>・新しい取り組みをどう作るかでもOK</a:t>
              </a:r>
              <a:endParaRPr sz="2333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  <p:sp>
          <p:nvSpPr>
            <p:cNvPr id="1004" name="Google Shape;1004;p37"/>
            <p:cNvSpPr/>
            <p:nvPr/>
          </p:nvSpPr>
          <p:spPr>
            <a:xfrm>
              <a:off x="2208207" y="2422165"/>
              <a:ext cx="502779" cy="502779"/>
            </a:xfrm>
            <a:prstGeom prst="ellipse">
              <a:avLst/>
            </a:prstGeom>
            <a:solidFill>
              <a:srgbClr val="76923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ja-JP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３</a:t>
              </a:r>
              <a:endParaRPr sz="28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endParaRP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8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" name="Google Shape;1009;p38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1010" name="Google Shape;1010;p38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1011" name="Google Shape;1011;p38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1012" name="Google Shape;1012;p38"/>
          <p:cNvSpPr/>
          <p:nvPr/>
        </p:nvSpPr>
        <p:spPr>
          <a:xfrm>
            <a:off x="274451" y="2564904"/>
            <a:ext cx="11643098" cy="3849089"/>
          </a:xfrm>
          <a:prstGeom prst="roundRect">
            <a:avLst>
              <a:gd fmla="val 7302" name="adj"/>
            </a:avLst>
          </a:prstGeom>
          <a:solidFill>
            <a:srgbClr val="FFFFFF">
              <a:alpha val="94901"/>
            </a:srgbClr>
          </a:solidFill>
          <a:ln cap="flat" cmpd="sng" w="22850">
            <a:solidFill>
              <a:srgbClr val="C7C7D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　　</a:t>
            </a:r>
            <a:endParaRPr sz="30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　　</a:t>
            </a:r>
            <a:endParaRPr sz="2667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013" name="Google Shape;1013;p38"/>
          <p:cNvSpPr txBox="1"/>
          <p:nvPr/>
        </p:nvSpPr>
        <p:spPr>
          <a:xfrm>
            <a:off x="2665557" y="3704553"/>
            <a:ext cx="6604693" cy="15697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66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記入時間　</a:t>
            </a:r>
            <a:r>
              <a:rPr lang="ja-JP" sz="960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15分</a:t>
            </a:r>
            <a:endParaRPr sz="1800">
              <a:solidFill>
                <a:srgbClr val="7F7F7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014" name="Google Shape;1014;p38"/>
          <p:cNvSpPr/>
          <p:nvPr/>
        </p:nvSpPr>
        <p:spPr>
          <a:xfrm>
            <a:off x="145298" y="-44949"/>
            <a:ext cx="7065024" cy="13247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370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rgbClr val="1B1B27"/>
                </a:solidFill>
                <a:latin typeface="Raleway"/>
                <a:ea typeface="Raleway"/>
                <a:cs typeface="Raleway"/>
                <a:sym typeface="Raleway"/>
              </a:rPr>
              <a:t>グループディスカッション</a:t>
            </a:r>
            <a:endParaRPr sz="3333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8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39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1020" name="Google Shape;1020;p39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1021" name="Google Shape;1021;p39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1022" name="Google Shape;1022;p39"/>
          <p:cNvSpPr/>
          <p:nvPr/>
        </p:nvSpPr>
        <p:spPr>
          <a:xfrm>
            <a:off x="145298" y="-44949"/>
            <a:ext cx="7065024" cy="13247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370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rgbClr val="1B1B27"/>
                </a:solidFill>
                <a:latin typeface="Raleway"/>
                <a:ea typeface="Raleway"/>
                <a:cs typeface="Raleway"/>
                <a:sym typeface="Raleway"/>
              </a:rPr>
              <a:t>グループディスカッション</a:t>
            </a:r>
            <a:endParaRPr sz="3333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023" name="Google Shape;1023;p39"/>
          <p:cNvSpPr/>
          <p:nvPr/>
        </p:nvSpPr>
        <p:spPr>
          <a:xfrm>
            <a:off x="274451" y="2564904"/>
            <a:ext cx="11643098" cy="3849089"/>
          </a:xfrm>
          <a:prstGeom prst="roundRect">
            <a:avLst>
              <a:gd fmla="val 7302" name="adj"/>
            </a:avLst>
          </a:prstGeom>
          <a:solidFill>
            <a:srgbClr val="FFFFFF">
              <a:alpha val="94901"/>
            </a:srgbClr>
          </a:solidFill>
          <a:ln cap="flat" cmpd="sng" w="22850">
            <a:solidFill>
              <a:srgbClr val="C7C7D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　　</a:t>
            </a:r>
            <a:endParaRPr sz="3000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0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　　</a:t>
            </a:r>
            <a:endParaRPr sz="2667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024" name="Google Shape;1024;p39"/>
          <p:cNvSpPr txBox="1"/>
          <p:nvPr/>
        </p:nvSpPr>
        <p:spPr>
          <a:xfrm>
            <a:off x="4583832" y="2807711"/>
            <a:ext cx="2848858" cy="15697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960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45分</a:t>
            </a:r>
            <a:endParaRPr sz="1800">
              <a:solidFill>
                <a:srgbClr val="7F7F7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025" name="Google Shape;1025;p39"/>
          <p:cNvSpPr txBox="1"/>
          <p:nvPr/>
        </p:nvSpPr>
        <p:spPr>
          <a:xfrm>
            <a:off x="1387020" y="4797152"/>
            <a:ext cx="9417963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6000">
                <a:solidFill>
                  <a:srgbClr val="7F7F7F"/>
                </a:solidFill>
                <a:latin typeface="Book Antiqua"/>
                <a:ea typeface="Book Antiqua"/>
                <a:cs typeface="Book Antiqua"/>
                <a:sym typeface="Book Antiqua"/>
              </a:rPr>
              <a:t>１人あたり目安時間　９分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4"/>
          <p:cNvSpPr txBox="1"/>
          <p:nvPr/>
        </p:nvSpPr>
        <p:spPr>
          <a:xfrm>
            <a:off x="2207568" y="2463043"/>
            <a:ext cx="7772400" cy="1109985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Book Antiqua"/>
              <a:buNone/>
            </a:pPr>
            <a:r>
              <a:rPr lang="ja-JP" sz="3200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ルールと仕組みで会社を補強する</a:t>
            </a:r>
            <a:endParaRPr/>
          </a:p>
        </p:txBody>
      </p:sp>
      <p:sp>
        <p:nvSpPr>
          <p:cNvPr id="402" name="Google Shape;402;p4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403" name="Google Shape;403;p4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404" name="Google Shape;404;p4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405" name="Google Shape;405;p4"/>
          <p:cNvSpPr txBox="1"/>
          <p:nvPr/>
        </p:nvSpPr>
        <p:spPr>
          <a:xfrm>
            <a:off x="1981200" y="1124745"/>
            <a:ext cx="8229600" cy="72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 sz="36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本日のゴール</a:t>
            </a:r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9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p40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1031" name="Google Shape;1031;p40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1032" name="Google Shape;1032;p40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1033" name="Google Shape;1033;p40"/>
          <p:cNvSpPr txBox="1"/>
          <p:nvPr/>
        </p:nvSpPr>
        <p:spPr>
          <a:xfrm>
            <a:off x="4655840" y="2996952"/>
            <a:ext cx="2880320" cy="9086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5400"/>
              <a:buFont typeface="Book Antiqua"/>
              <a:buNone/>
            </a:pPr>
            <a:r>
              <a:rPr lang="ja-JP" sz="54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ま と め</a:t>
            </a:r>
            <a:endParaRPr/>
          </a:p>
        </p:txBody>
      </p:sp>
      <p:sp>
        <p:nvSpPr>
          <p:cNvPr id="1034" name="Google Shape;1034;p40"/>
          <p:cNvSpPr/>
          <p:nvPr/>
        </p:nvSpPr>
        <p:spPr>
          <a:xfrm>
            <a:off x="4367808" y="3032956"/>
            <a:ext cx="216024" cy="828092"/>
          </a:xfrm>
          <a:prstGeom prst="rect">
            <a:avLst/>
          </a:prstGeom>
          <a:solidFill>
            <a:srgbClr val="95373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8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p41"/>
          <p:cNvSpPr txBox="1"/>
          <p:nvPr/>
        </p:nvSpPr>
        <p:spPr>
          <a:xfrm>
            <a:off x="3455694" y="4845408"/>
            <a:ext cx="528061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600">
                <a:solidFill>
                  <a:schemeClr val="dk1"/>
                </a:solidFill>
                <a:latin typeface="Book Antiqua"/>
                <a:ea typeface="Book Antiqua"/>
                <a:cs typeface="Book Antiqua"/>
                <a:sym typeface="Book Antiqua"/>
              </a:rPr>
              <a:t>経営者に必要なメンタル</a:t>
            </a:r>
            <a:endParaRPr/>
          </a:p>
        </p:txBody>
      </p:sp>
      <p:sp>
        <p:nvSpPr>
          <p:cNvPr id="1040" name="Google Shape;1040;p41"/>
          <p:cNvSpPr txBox="1"/>
          <p:nvPr/>
        </p:nvSpPr>
        <p:spPr>
          <a:xfrm>
            <a:off x="4511824" y="1052736"/>
            <a:ext cx="2762295" cy="6052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333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今回思った事</a:t>
            </a:r>
            <a:endParaRPr/>
          </a:p>
        </p:txBody>
      </p:sp>
      <p:sp>
        <p:nvSpPr>
          <p:cNvPr id="1041" name="Google Shape;1041;p41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1042" name="Google Shape;1042;p41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1043" name="Google Shape;1043;p41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1044" name="Google Shape;1044;p41"/>
          <p:cNvSpPr txBox="1"/>
          <p:nvPr/>
        </p:nvSpPr>
        <p:spPr>
          <a:xfrm>
            <a:off x="2087284" y="3126385"/>
            <a:ext cx="8017432" cy="605230"/>
          </a:xfrm>
          <a:prstGeom prst="rect">
            <a:avLst/>
          </a:prstGeom>
          <a:solidFill>
            <a:srgbClr val="95373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333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他人のモラルに頼り切らない、甘えない</a:t>
            </a:r>
            <a:endParaRPr/>
          </a:p>
        </p:txBody>
      </p:sp>
      <p:sp>
        <p:nvSpPr>
          <p:cNvPr id="1045" name="Google Shape;1045;p41"/>
          <p:cNvSpPr/>
          <p:nvPr/>
        </p:nvSpPr>
        <p:spPr>
          <a:xfrm>
            <a:off x="4223792" y="1056576"/>
            <a:ext cx="144016" cy="533896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9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p42"/>
          <p:cNvSpPr/>
          <p:nvPr/>
        </p:nvSpPr>
        <p:spPr>
          <a:xfrm>
            <a:off x="911424" y="3473267"/>
            <a:ext cx="4725492" cy="590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708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「仕組み」</a:t>
            </a:r>
            <a:r>
              <a:rPr lang="ja-JP" sz="3708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＝ルールを守りたいと思わせる</a:t>
            </a:r>
            <a:endParaRPr sz="3708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lnSpc>
                <a:spcPct val="1247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3708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　　　　　　環境づくり</a:t>
            </a:r>
            <a:endParaRPr sz="3708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lnSpc>
                <a:spcPct val="1247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708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051" name="Google Shape;1051;p42"/>
          <p:cNvSpPr/>
          <p:nvPr/>
        </p:nvSpPr>
        <p:spPr>
          <a:xfrm>
            <a:off x="911424" y="1591780"/>
            <a:ext cx="4725492" cy="5906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708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「ルール</a:t>
            </a:r>
            <a:r>
              <a:rPr b="1" lang="ja-JP" sz="3708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」</a:t>
            </a:r>
            <a:r>
              <a:rPr lang="ja-JP" sz="3708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＝現状を分析して、未来へつなぐため</a:t>
            </a:r>
            <a:endParaRPr sz="3708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1" marL="457200" marR="0" rtl="0" algn="l">
              <a:lnSpc>
                <a:spcPct val="1247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-JP" sz="3708" u="none" cap="none" strike="noStrike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　　　　　経営者の思考を明文化したもの</a:t>
            </a:r>
            <a:endParaRPr b="0" i="0" sz="3708" u="none" cap="none" strike="noStrike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lnSpc>
                <a:spcPct val="1247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708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052" name="Google Shape;1052;p42"/>
          <p:cNvSpPr/>
          <p:nvPr/>
        </p:nvSpPr>
        <p:spPr>
          <a:xfrm>
            <a:off x="4371821" y="5251376"/>
            <a:ext cx="3448358" cy="885973"/>
          </a:xfrm>
          <a:prstGeom prst="rect">
            <a:avLst/>
          </a:prstGeom>
          <a:solidFill>
            <a:srgbClr val="953734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708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経営者の責務</a:t>
            </a:r>
            <a:endParaRPr b="1" sz="3708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708">
              <a:solidFill>
                <a:schemeClr val="dk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053" name="Google Shape;1053;p42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1054" name="Google Shape;1054;p42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1055" name="Google Shape;1055;p42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9" name="Shape 1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Google Shape;1060;p43"/>
          <p:cNvSpPr txBox="1"/>
          <p:nvPr/>
        </p:nvSpPr>
        <p:spPr>
          <a:xfrm>
            <a:off x="2526753" y="1587564"/>
            <a:ext cx="7138494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他人のモラルに頼り切らない・甘えない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（経営者のメンタル）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↓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明文化が必要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↓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仕組み（報酬・やりやすさ）が必要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↓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0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経営者の心を律する手助けになるもの</a:t>
            </a:r>
            <a:endParaRPr b="1" sz="3000">
              <a:solidFill>
                <a:srgbClr val="3F3F3F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061" name="Google Shape;1061;p43"/>
          <p:cNvSpPr txBox="1"/>
          <p:nvPr/>
        </p:nvSpPr>
        <p:spPr>
          <a:xfrm>
            <a:off x="9120336" y="2372804"/>
            <a:ext cx="2585964" cy="1323632"/>
          </a:xfrm>
          <a:prstGeom prst="rect">
            <a:avLst/>
          </a:prstGeom>
          <a:solidFill>
            <a:srgbClr val="F2F2F2"/>
          </a:solidFill>
          <a:ln cap="flat" cmpd="sng" w="28575">
            <a:solidFill>
              <a:srgbClr val="93895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67">
                <a:solidFill>
                  <a:srgbClr val="938953"/>
                </a:solidFill>
                <a:latin typeface="Book Antiqua"/>
                <a:ea typeface="Book Antiqua"/>
                <a:cs typeface="Book Antiqua"/>
                <a:sym typeface="Book Antiqua"/>
              </a:rPr>
              <a:t>遠慮　</a:t>
            </a:r>
            <a:endParaRPr b="1" sz="2667">
              <a:solidFill>
                <a:srgbClr val="938953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67">
                <a:solidFill>
                  <a:srgbClr val="938953"/>
                </a:solidFill>
                <a:latin typeface="Book Antiqua"/>
                <a:ea typeface="Book Antiqua"/>
                <a:cs typeface="Book Antiqua"/>
                <a:sym typeface="Book Antiqua"/>
              </a:rPr>
              <a:t>属人的</a:t>
            </a:r>
            <a:endParaRPr b="1" sz="2667">
              <a:solidFill>
                <a:srgbClr val="938953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2667">
                <a:solidFill>
                  <a:srgbClr val="938953"/>
                </a:solidFill>
                <a:latin typeface="Book Antiqua"/>
                <a:ea typeface="Book Antiqua"/>
                <a:cs typeface="Book Antiqua"/>
                <a:sym typeface="Book Antiqua"/>
              </a:rPr>
              <a:t>環境変化に弱い</a:t>
            </a:r>
            <a:endParaRPr b="1" sz="2667">
              <a:solidFill>
                <a:srgbClr val="938953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1062" name="Google Shape;1062;p43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1063" name="Google Shape;1063;p43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1064" name="Google Shape;1064;p43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1065" name="Google Shape;1065;p43"/>
          <p:cNvSpPr/>
          <p:nvPr/>
        </p:nvSpPr>
        <p:spPr>
          <a:xfrm flipH="1" rot="10800000">
            <a:off x="9718002" y="1796740"/>
            <a:ext cx="669674" cy="576064"/>
          </a:xfrm>
          <a:prstGeom prst="bentUpArrow">
            <a:avLst>
              <a:gd fmla="val 25000" name="adj1"/>
              <a:gd fmla="val 25000" name="adj2"/>
              <a:gd fmla="val 25000" name="adj3"/>
            </a:avLst>
          </a:prstGeom>
          <a:solidFill>
            <a:srgbClr val="938953"/>
          </a:solidFill>
          <a:ln cap="flat" cmpd="sng" w="25400">
            <a:solidFill>
              <a:srgbClr val="93895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9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p44"/>
          <p:cNvSpPr txBox="1"/>
          <p:nvPr/>
        </p:nvSpPr>
        <p:spPr>
          <a:xfrm>
            <a:off x="2087284" y="3126385"/>
            <a:ext cx="8017432" cy="605230"/>
          </a:xfrm>
          <a:prstGeom prst="rect">
            <a:avLst/>
          </a:prstGeom>
          <a:solidFill>
            <a:srgbClr val="95373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ja-JP" sz="3333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rPr>
              <a:t>他人のモラルに頼り切らない、甘えない</a:t>
            </a:r>
            <a:endParaRPr/>
          </a:p>
        </p:txBody>
      </p:sp>
      <p:sp>
        <p:nvSpPr>
          <p:cNvPr id="1071" name="Google Shape;1071;p44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1072" name="Google Shape;1072;p44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1073" name="Google Shape;1073;p44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7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p45"/>
          <p:cNvSpPr txBox="1"/>
          <p:nvPr>
            <p:ph type="ctrTitle"/>
          </p:nvPr>
        </p:nvSpPr>
        <p:spPr>
          <a:xfrm>
            <a:off x="914400" y="2130442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/>
              <a:t>お疲れ様でした</a:t>
            </a:r>
            <a:endParaRPr/>
          </a:p>
        </p:txBody>
      </p:sp>
      <p:sp>
        <p:nvSpPr>
          <p:cNvPr id="1079" name="Google Shape;1079;p45"/>
          <p:cNvSpPr txBox="1"/>
          <p:nvPr>
            <p:ph idx="1" type="subTitle"/>
          </p:nvPr>
        </p:nvSpPr>
        <p:spPr>
          <a:xfrm>
            <a:off x="4187788" y="4221088"/>
            <a:ext cx="3924436" cy="14700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ja-JP" sz="2400"/>
              <a:t>懇親会：炭火焼肉　すみか</a:t>
            </a:r>
            <a:endParaRPr sz="24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rPr lang="ja-JP" sz="2400"/>
              <a:t>場　所：姫路市魚町84　</a:t>
            </a:r>
            <a:endParaRPr sz="2400"/>
          </a:p>
          <a:p>
            <a:pPr indent="0" lvl="0" marL="0" rtl="0" algn="l">
              <a:spcBef>
                <a:spcPts val="480"/>
              </a:spcBef>
              <a:spcAft>
                <a:spcPts val="0"/>
              </a:spcAft>
              <a:buSzPts val="2400"/>
              <a:buNone/>
            </a:pPr>
            <a:r>
              <a:rPr lang="ja-JP" sz="2400"/>
              <a:t>T  E  L ：079-255-7241</a:t>
            </a:r>
            <a:endParaRPr sz="2400"/>
          </a:p>
        </p:txBody>
      </p:sp>
      <p:sp>
        <p:nvSpPr>
          <p:cNvPr id="1080" name="Google Shape;1080;p45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1081" name="Google Shape;1081;p45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1082" name="Google Shape;1082;p45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5"/>
          <p:cNvSpPr txBox="1"/>
          <p:nvPr>
            <p:ph type="ctrTitle"/>
          </p:nvPr>
        </p:nvSpPr>
        <p:spPr>
          <a:xfrm>
            <a:off x="914400" y="2679055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Book Antiqua"/>
              <a:buNone/>
            </a:pPr>
            <a:r>
              <a:rPr lang="ja-JP"/>
              <a:t>イントロダクション</a:t>
            </a:r>
            <a:endParaRPr/>
          </a:p>
        </p:txBody>
      </p:sp>
      <p:sp>
        <p:nvSpPr>
          <p:cNvPr id="412" name="Google Shape;412;p5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413" name="Google Shape;413;p5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414" name="Google Shape;414;p5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415" name="Google Shape;415;p5"/>
          <p:cNvSpPr/>
          <p:nvPr/>
        </p:nvSpPr>
        <p:spPr>
          <a:xfrm>
            <a:off x="3647729" y="3041510"/>
            <a:ext cx="144016" cy="792088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6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421" name="Google Shape;421;p6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422" name="Google Shape;422;p6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pic>
        <p:nvPicPr>
          <p:cNvPr descr="ハリマガス協業組合本社" id="423" name="Google Shape;42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18381" y="766183"/>
            <a:ext cx="5914247" cy="4246993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6"/>
          <p:cNvSpPr txBox="1"/>
          <p:nvPr/>
        </p:nvSpPr>
        <p:spPr>
          <a:xfrm>
            <a:off x="911424" y="1484784"/>
            <a:ext cx="4896544" cy="30963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991208"/>
              </a:buClr>
              <a:buSzPts val="2600"/>
              <a:buFont typeface="Noto Sans Symbols"/>
              <a:buNone/>
            </a:pPr>
            <a:r>
              <a:rPr lang="ja-JP" sz="2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会社名：ハリマガス協業組合</a:t>
            </a:r>
            <a:endParaRPr sz="2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520"/>
              </a:spcBef>
              <a:spcAft>
                <a:spcPts val="0"/>
              </a:spcAft>
              <a:buClr>
                <a:srgbClr val="991208"/>
              </a:buClr>
              <a:buSzPts val="2600"/>
              <a:buFont typeface="Noto Sans Symbols"/>
              <a:buNone/>
            </a:pPr>
            <a:r>
              <a:rPr lang="ja-JP" sz="2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創業年：1968年</a:t>
            </a:r>
            <a:endParaRPr sz="2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520"/>
              </a:spcBef>
              <a:spcAft>
                <a:spcPts val="0"/>
              </a:spcAft>
              <a:buClr>
                <a:srgbClr val="991208"/>
              </a:buClr>
              <a:buSzPts val="2600"/>
              <a:buFont typeface="Noto Sans Symbols"/>
              <a:buNone/>
            </a:pPr>
            <a:r>
              <a:rPr lang="ja-JP" sz="2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代表者：堀　幸敏（代表理事）</a:t>
            </a:r>
            <a:endParaRPr sz="2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520"/>
              </a:spcBef>
              <a:spcAft>
                <a:spcPts val="0"/>
              </a:spcAft>
              <a:buClr>
                <a:schemeClr val="accent5"/>
              </a:buClr>
              <a:buSzPts val="2600"/>
              <a:buFont typeface="Noto Sans Symbols"/>
              <a:buNone/>
            </a:pPr>
            <a:r>
              <a:rPr lang="ja-JP" sz="2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所在地：679-2101　</a:t>
            </a:r>
            <a:endParaRPr sz="2600">
              <a:solidFill>
                <a:srgbClr val="595959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l">
              <a:spcBef>
                <a:spcPts val="520"/>
              </a:spcBef>
              <a:spcAft>
                <a:spcPts val="0"/>
              </a:spcAft>
              <a:buClr>
                <a:schemeClr val="accent5"/>
              </a:buClr>
              <a:buSzPts val="2600"/>
              <a:buFont typeface="Noto Sans Symbols"/>
              <a:buNone/>
            </a:pPr>
            <a:r>
              <a:rPr lang="ja-JP" sz="2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　　　　姫路市船津町4051</a:t>
            </a:r>
            <a:endParaRPr/>
          </a:p>
          <a:p>
            <a:pPr indent="0" lvl="0" marL="0" marR="0" rtl="0" algn="l">
              <a:spcBef>
                <a:spcPts val="520"/>
              </a:spcBef>
              <a:spcAft>
                <a:spcPts val="0"/>
              </a:spcAft>
              <a:buClr>
                <a:schemeClr val="accent5"/>
              </a:buClr>
              <a:buSzPts val="2600"/>
              <a:buFont typeface="Noto Sans Symbols"/>
              <a:buNone/>
            </a:pPr>
            <a:r>
              <a:rPr lang="ja-JP" sz="2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従業員数：9名</a:t>
            </a:r>
            <a:endParaRPr/>
          </a:p>
        </p:txBody>
      </p:sp>
      <p:sp>
        <p:nvSpPr>
          <p:cNvPr id="425" name="Google Shape;425;p6"/>
          <p:cNvSpPr txBox="1"/>
          <p:nvPr/>
        </p:nvSpPr>
        <p:spPr>
          <a:xfrm>
            <a:off x="986408" y="695838"/>
            <a:ext cx="3021360" cy="755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Book Antiqua"/>
              <a:buNone/>
            </a:pPr>
            <a:r>
              <a:rPr b="1" lang="ja-JP" sz="2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会社概要</a:t>
            </a:r>
            <a:endParaRPr/>
          </a:p>
        </p:txBody>
      </p:sp>
      <p:sp>
        <p:nvSpPr>
          <p:cNvPr id="426" name="Google Shape;426;p6"/>
          <p:cNvSpPr/>
          <p:nvPr/>
        </p:nvSpPr>
        <p:spPr>
          <a:xfrm>
            <a:off x="770384" y="806872"/>
            <a:ext cx="144016" cy="533896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427" name="Google Shape;427;p6"/>
          <p:cNvSpPr txBox="1"/>
          <p:nvPr/>
        </p:nvSpPr>
        <p:spPr>
          <a:xfrm>
            <a:off x="986408" y="4581128"/>
            <a:ext cx="3021360" cy="755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Book Antiqua"/>
              <a:buNone/>
            </a:pPr>
            <a:r>
              <a:rPr b="1" lang="ja-JP" sz="28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主な事業内容</a:t>
            </a:r>
            <a:endParaRPr/>
          </a:p>
        </p:txBody>
      </p:sp>
      <p:sp>
        <p:nvSpPr>
          <p:cNvPr id="428" name="Google Shape;428;p6"/>
          <p:cNvSpPr/>
          <p:nvPr/>
        </p:nvSpPr>
        <p:spPr>
          <a:xfrm>
            <a:off x="770384" y="4692162"/>
            <a:ext cx="144016" cy="533896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429" name="Google Shape;429;p6"/>
          <p:cNvSpPr txBox="1"/>
          <p:nvPr/>
        </p:nvSpPr>
        <p:spPr>
          <a:xfrm>
            <a:off x="911424" y="5482481"/>
            <a:ext cx="10921204" cy="713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991208"/>
              </a:buClr>
              <a:buSzPts val="2600"/>
              <a:buFont typeface="Noto Sans Symbols"/>
              <a:buNone/>
            </a:pPr>
            <a:r>
              <a:rPr lang="ja-JP" sz="2600">
                <a:solidFill>
                  <a:srgbClr val="595959"/>
                </a:solidFill>
                <a:latin typeface="Book Antiqua"/>
                <a:ea typeface="Book Antiqua"/>
                <a:cs typeface="Book Antiqua"/>
                <a:sym typeface="Book Antiqua"/>
              </a:rPr>
              <a:t>LPガス販売業　電力販売　リフォーム事業　給排水設備業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7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435" name="Google Shape;435;p7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436" name="Google Shape;436;p7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437" name="Google Shape;437;p7"/>
          <p:cNvSpPr txBox="1"/>
          <p:nvPr/>
        </p:nvSpPr>
        <p:spPr>
          <a:xfrm>
            <a:off x="4261284" y="695838"/>
            <a:ext cx="3669432" cy="755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Book Antiqua"/>
              <a:buNone/>
            </a:pPr>
            <a:r>
              <a:rPr lang="ja-JP" sz="28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プロパンガス事業</a:t>
            </a:r>
            <a:endParaRPr/>
          </a:p>
        </p:txBody>
      </p:sp>
      <p:sp>
        <p:nvSpPr>
          <p:cNvPr id="438" name="Google Shape;438;p7"/>
          <p:cNvSpPr/>
          <p:nvPr/>
        </p:nvSpPr>
        <p:spPr>
          <a:xfrm>
            <a:off x="4255907" y="806872"/>
            <a:ext cx="144016" cy="533896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pic>
        <p:nvPicPr>
          <p:cNvPr descr="座る, テーブル, 横たわる, ナイフ が含まれている画像&#10;&#10;AI 生成コンテンツは誤りを含む可能性があります。" id="439" name="Google Shape;439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1240942" y="1743757"/>
            <a:ext cx="4598000" cy="42489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建物, 座る, 自転車, 立つ が含まれている画像&#10;&#10;AI 生成コンテンツは誤りを含む可能性があります。" id="440" name="Google Shape;440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5400000">
            <a:off x="6128483" y="1968336"/>
            <a:ext cx="4597998" cy="3799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8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446" name="Google Shape;446;p8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447" name="Google Shape;447;p8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448" name="Google Shape;448;p8"/>
          <p:cNvSpPr txBox="1"/>
          <p:nvPr/>
        </p:nvSpPr>
        <p:spPr>
          <a:xfrm>
            <a:off x="4261284" y="695838"/>
            <a:ext cx="3669432" cy="755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800"/>
              <a:buFont typeface="Book Antiqua"/>
              <a:buNone/>
            </a:pPr>
            <a:r>
              <a:rPr lang="ja-JP" sz="28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給湯器取替工事</a:t>
            </a:r>
            <a:endParaRPr/>
          </a:p>
        </p:txBody>
      </p:sp>
      <p:sp>
        <p:nvSpPr>
          <p:cNvPr id="449" name="Google Shape;449;p8"/>
          <p:cNvSpPr/>
          <p:nvPr/>
        </p:nvSpPr>
        <p:spPr>
          <a:xfrm>
            <a:off x="4255907" y="806872"/>
            <a:ext cx="144016" cy="533896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pic>
        <p:nvPicPr>
          <p:cNvPr descr="灯油ボイラーからハイブリッド給湯器へ取替" id="450" name="Google Shape;450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5400" y="2113901"/>
            <a:ext cx="4815283" cy="36114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灯油ボイラーからハイブリッド給湯器へ取替" id="451" name="Google Shape;451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37698" y="2113900"/>
            <a:ext cx="4815282" cy="3611462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8"/>
          <p:cNvSpPr/>
          <p:nvPr/>
        </p:nvSpPr>
        <p:spPr>
          <a:xfrm>
            <a:off x="5849001" y="3570751"/>
            <a:ext cx="679047" cy="650337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9"/>
          <p:cNvSpPr txBox="1"/>
          <p:nvPr>
            <p:ph idx="10" type="dt"/>
          </p:nvPr>
        </p:nvSpPr>
        <p:spPr>
          <a:xfrm>
            <a:off x="609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2025年10月14日(火)</a:t>
            </a:r>
            <a:endParaRPr/>
          </a:p>
        </p:txBody>
      </p:sp>
      <p:sp>
        <p:nvSpPr>
          <p:cNvPr id="458" name="Google Shape;458;p9"/>
          <p:cNvSpPr txBox="1"/>
          <p:nvPr>
            <p:ph idx="11" type="ftr"/>
          </p:nvPr>
        </p:nvSpPr>
        <p:spPr>
          <a:xfrm>
            <a:off x="4165600" y="6520276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ja-JP"/>
              <a:t>© Copyright 2025. All Rights Reserved.</a:t>
            </a:r>
            <a:endParaRPr/>
          </a:p>
        </p:txBody>
      </p:sp>
      <p:sp>
        <p:nvSpPr>
          <p:cNvPr id="459" name="Google Shape;459;p9"/>
          <p:cNvSpPr txBox="1"/>
          <p:nvPr>
            <p:ph idx="12" type="sldNum"/>
          </p:nvPr>
        </p:nvSpPr>
        <p:spPr>
          <a:xfrm>
            <a:off x="8737600" y="6520276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  <p:sp>
        <p:nvSpPr>
          <p:cNvPr id="460" name="Google Shape;460;p9"/>
          <p:cNvSpPr txBox="1"/>
          <p:nvPr/>
        </p:nvSpPr>
        <p:spPr>
          <a:xfrm>
            <a:off x="2711624" y="695838"/>
            <a:ext cx="6768752" cy="7559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25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Book Antiqua"/>
              <a:buNone/>
            </a:pPr>
            <a:r>
              <a:rPr b="1" lang="ja-JP" sz="2800">
                <a:solidFill>
                  <a:srgbClr val="3F3F3F"/>
                </a:solidFill>
                <a:latin typeface="Book Antiqua"/>
                <a:ea typeface="Book Antiqua"/>
                <a:cs typeface="Book Antiqua"/>
                <a:sym typeface="Book Antiqua"/>
              </a:rPr>
              <a:t>レンジフード・ビルトインコンロ取替工事</a:t>
            </a:r>
            <a:endParaRPr/>
          </a:p>
        </p:txBody>
      </p:sp>
      <p:sp>
        <p:nvSpPr>
          <p:cNvPr id="461" name="Google Shape;461;p9"/>
          <p:cNvSpPr/>
          <p:nvPr/>
        </p:nvSpPr>
        <p:spPr>
          <a:xfrm>
            <a:off x="2639616" y="806872"/>
            <a:ext cx="144016" cy="533896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sp>
        <p:nvSpPr>
          <p:cNvPr id="462" name="Google Shape;462;p9"/>
          <p:cNvSpPr/>
          <p:nvPr/>
        </p:nvSpPr>
        <p:spPr>
          <a:xfrm>
            <a:off x="5849001" y="3570751"/>
            <a:ext cx="679047" cy="650337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Book Antiqua"/>
              <a:ea typeface="Book Antiqua"/>
              <a:cs typeface="Book Antiqua"/>
              <a:sym typeface="Book Antiqua"/>
            </a:endParaRPr>
          </a:p>
        </p:txBody>
      </p:sp>
      <p:pic>
        <p:nvPicPr>
          <p:cNvPr descr="レンジフード・ビルトインコンロ取替" id="463" name="Google Shape;463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24569" y="1598717"/>
            <a:ext cx="3429761" cy="4573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22719" y="1598716"/>
            <a:ext cx="3429762" cy="45730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1_デザインの設定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​​テーマ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デザインの設定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​​テーマ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2018-03-28T22:46:30Z</dcterms:created>
  <dc:creator>SHUHEI</dc:creator>
</cp:coreProperties>
</file>